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FFE2"/>
    <a:srgbClr val="E7F4FF"/>
    <a:srgbClr val="FF9D23"/>
    <a:srgbClr val="FF0003"/>
    <a:srgbClr val="0E00FF"/>
    <a:srgbClr val="F400FF"/>
    <a:srgbClr val="F1E60B"/>
    <a:srgbClr val="71C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95655"/>
  </p:normalViewPr>
  <p:slideViewPr>
    <p:cSldViewPr snapToGrid="0">
      <p:cViewPr varScale="1">
        <p:scale>
          <a:sx n="93" d="100"/>
          <a:sy n="93" d="100"/>
        </p:scale>
        <p:origin x="21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B3AA9-E3DC-9C83-ACC5-2A12E5157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81F4A0-0677-EAD4-63A5-93ECE2AF91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D38BD-36D6-984E-337C-B4B214AEB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7/21/26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56A5C-C4A8-912B-4774-30C22F88E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49364-FACE-75FF-F04F-9CE4560CE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121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CD18E-2777-CCD4-4AE3-C28BADCAF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8D136-D953-41F3-671C-2D98C6222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A2399-755E-E930-B34D-2FABA048F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7/21/26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64252-513D-2534-1151-5F6D57B8A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F3204-2C0A-45DA-B7FF-0D32191E5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286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AFAA7-1695-FD06-DAC1-4BB2226C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C61CC-2EDA-C3F1-9839-5D2D7FA1B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5957C-69DC-E7C6-FC92-CBABFD45F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7/21/26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56722-7AA3-5A9E-A287-39547086D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3646C-5B3C-A855-3FFC-B4D553FAF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75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79048-673F-DBD9-3B36-3EAEF99D5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3B083-F23D-C036-431D-A4BF86D1A1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040B4-85C7-47FF-7F0E-740B2A18E8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D89C2B-2F03-E653-1414-1360DC409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7/21/26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28DC4-F5A7-674C-7B4E-B73DBA293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2DE564-D4C5-7863-82B7-13111A695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83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C4389-4A2C-AADE-BC13-4AD170F7D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C3586-D58A-7761-A4BC-C6B50B1A3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4F9114-4930-49AD-5F5E-8B3101874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AC923F-8CD6-5824-C7B7-A41A27C030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3457DB-EAF2-023B-46B6-5C5C006D36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49797C-8E1B-2916-076B-B0F5ACD66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7/21/26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0843F4-2BCB-D1EC-0214-44E847FE4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5313A5-2DAE-70F7-5C57-DC794B23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649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295AF-EA96-716F-1BF5-3A03604AC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E8EF2C-678C-D435-195F-0A614AC88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7/21/26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4BAE8F-FC0A-5FDC-4282-FEF3E3FB1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B63633-B217-4516-D00D-C8C160AFC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85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9326C6-222A-D098-9046-1429182CE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7/21/26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A45771-39EE-9A7C-0834-5EBF50572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1659E8-F92D-F63D-7076-BCFFC617F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83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4ADAE-2B23-3497-A0BB-1FC16681F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BCE5F-2640-A079-4EF0-E6C648FED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E2A21-1DCB-2F9E-7F47-D62A382597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20203E-3583-4ACF-BE78-BEAABABF8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7/21/26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A8453D-6161-2D99-4DC1-4266A3A96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20799-A001-4849-CA5D-01610A980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728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519D0-C7F9-5DE1-CFE3-5096D6C63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528810-3888-CF13-A23C-9E8DBD5C32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4AD9C-1162-7A97-862A-6D0E1B6F18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AC11E4-093E-8BF5-F0A9-7A943C900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7/21/26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DA122-517F-BA19-B9FB-1D53E25E3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631E8F-0737-A610-1559-C724A27D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744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282D5-A82F-70B2-EADC-F0E5AC764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12FF50-65AD-BF1B-59AA-E7C0951E32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07D5ED-BA00-D555-9106-9B510D647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7/21/26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CD9A0-CB6D-72A0-D2BF-A2040A86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BBA2B-3548-01B4-2309-4FCA57189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58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811835-50A2-5B01-D2BB-84A3BBCFAA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611635-6672-1B91-643F-94FB25E69A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0781C-A503-E14A-77D9-43B6DF498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0C596-7A01-CA46-898F-01F64B10879A}" type="datetimeFigureOut">
              <a:rPr lang="en-US" smtClean="0"/>
              <a:t>7/21/26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7B5E7-B482-8255-DDBF-4E4EC5BB2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0854D-788C-BE1D-B1A3-BD651602E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206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40263C-31F1-7F5C-63B9-BDB7ACCA4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CAD58B-B063-BAE8-08EE-242CBB865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A7240-51A5-32D6-972F-5FDE68AF5D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0C596-7A01-CA46-898F-01F64B10879A}" type="datetimeFigureOut">
              <a:rPr lang="en-US" smtClean="0"/>
              <a:t>7/21/26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FD024-D37C-58C4-71C9-F9A94BB9A8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F9D29-3CD7-3447-ABB1-0289A6F314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2899D-52A8-384A-85B5-3F00391F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914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7B435-B903-D685-E5E9-96C0B5A8DD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5252" y="2763799"/>
            <a:ext cx="9144000" cy="676609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Sassoon Infant Std" panose="020B0503020103030203" pitchFamily="34" charset="0"/>
              </a:rPr>
              <a:t>Term 1 - Secret Destination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7696B7-2327-7862-121F-637DF324B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5252" y="3440408"/>
            <a:ext cx="9144000" cy="368589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Sassoon Infant Std" panose="020B0503020103030203" pitchFamily="34" charset="0"/>
              </a:rPr>
              <a:t>Tamarins and Albatross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3655D1-439F-294B-7F38-6E9AB18B1F73}"/>
              </a:ext>
            </a:extLst>
          </p:cNvPr>
          <p:cNvSpPr txBox="1"/>
          <p:nvPr/>
        </p:nvSpPr>
        <p:spPr>
          <a:xfrm>
            <a:off x="0" y="0"/>
            <a:ext cx="4540332" cy="2677656"/>
          </a:xfrm>
          <a:prstGeom prst="rect">
            <a:avLst/>
          </a:prstGeom>
          <a:solidFill>
            <a:srgbClr val="FF9D23">
              <a:alpha val="21176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English</a:t>
            </a:r>
          </a:p>
          <a:p>
            <a:r>
              <a:rPr lang="en-US" sz="1600" b="1" dirty="0">
                <a:latin typeface="Sassoon Infant Std" panose="020B0503020103030203" pitchFamily="34" charset="0"/>
              </a:rPr>
              <a:t>Fiction writing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Adventure narrative inspired by class book </a:t>
            </a:r>
            <a:r>
              <a:rPr lang="en-US" sz="1600" i="1" dirty="0">
                <a:latin typeface="Sassoon Infant Std" panose="020B0503020103030203" pitchFamily="34" charset="0"/>
              </a:rPr>
              <a:t>The Explorer</a:t>
            </a:r>
            <a:r>
              <a:rPr lang="en-US" sz="1600" dirty="0">
                <a:latin typeface="Sassoon Infant Std" panose="020B0503020103030203" pitchFamily="34" charset="0"/>
              </a:rPr>
              <a:t>.</a:t>
            </a:r>
          </a:p>
          <a:p>
            <a:r>
              <a:rPr lang="en-US" sz="1600" b="1" dirty="0">
                <a:latin typeface="Sassoon Infant Std" panose="020B0503020103030203" pitchFamily="34" charset="0"/>
              </a:rPr>
              <a:t>Non-fiction writing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Non-chronological report about a secret destination. </a:t>
            </a:r>
          </a:p>
          <a:p>
            <a:r>
              <a:rPr lang="en-US" sz="1600" b="1" dirty="0">
                <a:latin typeface="Sassoon Infant Std" panose="020B0503020103030203" pitchFamily="34" charset="0"/>
              </a:rPr>
              <a:t>Guided reading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Texts linked to the secret destination.</a:t>
            </a:r>
          </a:p>
          <a:p>
            <a:r>
              <a:rPr lang="en-US" sz="1600" b="1" dirty="0">
                <a:latin typeface="Sassoon Infant Std" panose="020B0503020103030203" pitchFamily="34" charset="0"/>
              </a:rPr>
              <a:t>Spellings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Following Unlocking Letters and Sounds.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CB49FE-8D2E-D31B-6219-9133F3E4F205}"/>
              </a:ext>
            </a:extLst>
          </p:cNvPr>
          <p:cNvSpPr txBox="1"/>
          <p:nvPr/>
        </p:nvSpPr>
        <p:spPr>
          <a:xfrm>
            <a:off x="9462" y="2760051"/>
            <a:ext cx="4530869" cy="2369880"/>
          </a:xfrm>
          <a:prstGeom prst="rect">
            <a:avLst/>
          </a:prstGeom>
          <a:solidFill>
            <a:srgbClr val="E7F4FF"/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 err="1">
                <a:latin typeface="Sassoon Infant Std" panose="020B0503020103030203" pitchFamily="34" charset="0"/>
              </a:rPr>
              <a:t>Maths</a:t>
            </a:r>
            <a:endParaRPr lang="en-US" sz="2000" b="1" u="sng" dirty="0">
              <a:latin typeface="Sassoon Infant Std" panose="020B0503020103030203" pitchFamily="34" charset="0"/>
            </a:endParaRPr>
          </a:p>
          <a:p>
            <a:r>
              <a:rPr lang="en-US" sz="1600" b="1" dirty="0">
                <a:latin typeface="Sassoon Infant Std" panose="020B0503020103030203" pitchFamily="34" charset="0"/>
              </a:rPr>
              <a:t>Place value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Including Roman numerals, reading and writing numbers up to 1,000,000, rounding, comparing and ordering.</a:t>
            </a:r>
          </a:p>
          <a:p>
            <a:r>
              <a:rPr lang="en-US" sz="1600" b="1" dirty="0">
                <a:latin typeface="Sassoon Infant Std" panose="020B0503020103030203" pitchFamily="34" charset="0"/>
              </a:rPr>
              <a:t>Addition and subtraction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Including applying mental strategies, adding and subtracting whole numbers, inverse operations, rounding to check answers and multi-step problems.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ED5C2-2D6E-E430-1510-09FF889EEF17}"/>
              </a:ext>
            </a:extLst>
          </p:cNvPr>
          <p:cNvSpPr txBox="1"/>
          <p:nvPr/>
        </p:nvSpPr>
        <p:spPr>
          <a:xfrm>
            <a:off x="4618958" y="3944991"/>
            <a:ext cx="4307867" cy="1631216"/>
          </a:xfrm>
          <a:prstGeom prst="rect">
            <a:avLst/>
          </a:prstGeom>
          <a:solidFill>
            <a:srgbClr val="E0FFE2"/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Learn together</a:t>
            </a:r>
          </a:p>
          <a:p>
            <a:r>
              <a:rPr lang="en-US" sz="1600" b="1" dirty="0">
                <a:latin typeface="Sassoon Infant Std" panose="020B0503020103030203" pitchFamily="34" charset="0"/>
              </a:rPr>
              <a:t>PSHE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Learning about responsibilities, rewards and consequences.</a:t>
            </a:r>
          </a:p>
          <a:p>
            <a:r>
              <a:rPr lang="en-US" sz="1600" b="1" dirty="0">
                <a:latin typeface="Sassoon Infant Std" panose="020B0503020103030203" pitchFamily="34" charset="0"/>
              </a:rPr>
              <a:t>Belief systems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Enquiry about Jewish celebrations.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99F2F0-F054-8978-6EB8-24066C66426A}"/>
              </a:ext>
            </a:extLst>
          </p:cNvPr>
          <p:cNvSpPr txBox="1"/>
          <p:nvPr/>
        </p:nvSpPr>
        <p:spPr>
          <a:xfrm>
            <a:off x="9463" y="5220538"/>
            <a:ext cx="4484018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Science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Forces: gravity, friction, air resistance, water resistance.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Plan and complete investigations to develop understanding of forces.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754D99-A434-46EC-B85C-C4F710A9BF60}"/>
              </a:ext>
            </a:extLst>
          </p:cNvPr>
          <p:cNvSpPr txBox="1"/>
          <p:nvPr/>
        </p:nvSpPr>
        <p:spPr>
          <a:xfrm>
            <a:off x="4618958" y="5712201"/>
            <a:ext cx="4307867" cy="646331"/>
          </a:xfrm>
          <a:prstGeom prst="rect">
            <a:avLst/>
          </a:prstGeom>
          <a:solidFill>
            <a:srgbClr val="F1E60B">
              <a:alpha val="2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PE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Working through the Real PE curriculum.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704437-ED22-282F-BD0E-8373BC3EAC07}"/>
              </a:ext>
            </a:extLst>
          </p:cNvPr>
          <p:cNvSpPr txBox="1"/>
          <p:nvPr/>
        </p:nvSpPr>
        <p:spPr>
          <a:xfrm>
            <a:off x="8995538" y="4452854"/>
            <a:ext cx="3186545" cy="892552"/>
          </a:xfrm>
          <a:prstGeom prst="rect">
            <a:avLst/>
          </a:prstGeom>
          <a:solidFill>
            <a:srgbClr val="0E00FF">
              <a:alpha val="1098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Spanish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Phonics and pronunciation – recap of previous learning.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4A4CEF-211C-C3B5-D13C-4104DB1EBA6A}"/>
              </a:ext>
            </a:extLst>
          </p:cNvPr>
          <p:cNvSpPr txBox="1"/>
          <p:nvPr/>
        </p:nvSpPr>
        <p:spPr>
          <a:xfrm>
            <a:off x="4618958" y="0"/>
            <a:ext cx="4307867" cy="1200329"/>
          </a:xfrm>
          <a:prstGeom prst="rect">
            <a:avLst/>
          </a:prstGeom>
          <a:solidFill>
            <a:srgbClr val="FF0003">
              <a:alpha val="16078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Geography</a:t>
            </a:r>
            <a:r>
              <a:rPr lang="en-US" sz="2400" b="1" u="sng" dirty="0">
                <a:latin typeface="Sassoon Infant Std" panose="020B0503020103030203" pitchFamily="34" charset="0"/>
              </a:rPr>
              <a:t> </a:t>
            </a:r>
            <a:endParaRPr lang="en-US" sz="2400" b="1" dirty="0">
              <a:latin typeface="Sassoon Infant Std" panose="020B0503020103030203" pitchFamily="34" charset="0"/>
            </a:endParaRPr>
          </a:p>
          <a:p>
            <a:r>
              <a:rPr lang="en-US" sz="1600" dirty="0">
                <a:latin typeface="Sassoon Infant Std" panose="020B0503020103030203" pitchFamily="34" charset="0"/>
              </a:rPr>
              <a:t>Recap understanding of key geographical terms.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Study human and natural geography of a secret destination.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F71D51-C791-E287-09FB-E4797C7A54B0}"/>
              </a:ext>
            </a:extLst>
          </p:cNvPr>
          <p:cNvSpPr txBox="1"/>
          <p:nvPr/>
        </p:nvSpPr>
        <p:spPr>
          <a:xfrm>
            <a:off x="9005452" y="0"/>
            <a:ext cx="3186545" cy="1446550"/>
          </a:xfrm>
          <a:prstGeom prst="rect">
            <a:avLst/>
          </a:prstGeom>
          <a:solidFill>
            <a:srgbClr val="71C0FF">
              <a:alpha val="2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Music</a:t>
            </a:r>
            <a:r>
              <a:rPr lang="en-US" sz="2400" dirty="0">
                <a:latin typeface="Sassoon Infant Std" panose="020B0503020103030203" pitchFamily="34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Improvise over a drone/groove.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Compose a short ternary piece.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Listen and appraise soul music and music linked to geography.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097BB0-1456-63BD-5749-E8F953FA25F8}"/>
              </a:ext>
            </a:extLst>
          </p:cNvPr>
          <p:cNvSpPr txBox="1"/>
          <p:nvPr/>
        </p:nvSpPr>
        <p:spPr>
          <a:xfrm>
            <a:off x="8995537" y="1673547"/>
            <a:ext cx="3186545" cy="1138773"/>
          </a:xfrm>
          <a:prstGeom prst="rect">
            <a:avLst/>
          </a:prstGeom>
          <a:solidFill>
            <a:schemeClr val="accent1">
              <a:lumMod val="60000"/>
              <a:lumOff val="40000"/>
              <a:alpha val="29804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Art</a:t>
            </a:r>
            <a:r>
              <a:rPr lang="en-US" sz="2000" dirty="0">
                <a:latin typeface="Sassoon Infant Std" panose="020B0503020103030203" pitchFamily="34" charset="0"/>
              </a:rPr>
              <a:t> </a:t>
            </a:r>
            <a:endParaRPr lang="en-US" sz="2000" b="1" dirty="0">
              <a:latin typeface="Sassoon Infant Std" panose="020B0503020103030203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Draw 2-dimensional shapes with pencil control.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Create geometric patterns.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9554CD-2C76-A6C6-B4D9-3CB519F8CDEB}"/>
              </a:ext>
            </a:extLst>
          </p:cNvPr>
          <p:cNvSpPr txBox="1"/>
          <p:nvPr/>
        </p:nvSpPr>
        <p:spPr>
          <a:xfrm>
            <a:off x="8995537" y="3027129"/>
            <a:ext cx="3186545" cy="1138773"/>
          </a:xfrm>
          <a:prstGeom prst="rect">
            <a:avLst/>
          </a:prstGeom>
          <a:solidFill>
            <a:srgbClr val="F400FF">
              <a:alpha val="2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Computing</a:t>
            </a:r>
            <a:r>
              <a:rPr lang="en-US" sz="2000" dirty="0">
                <a:latin typeface="Sassoon Infant Std" panose="020B0503020103030203" pitchFamily="34" charset="0"/>
              </a:rPr>
              <a:t> </a:t>
            </a:r>
            <a:endParaRPr lang="en-US" sz="2000" b="1" dirty="0">
              <a:latin typeface="Sassoon Infant Std" panose="020B0503020103030203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Develop understanding of computer systems.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Sassoon Infant Std" panose="020B0503020103030203" pitchFamily="34" charset="0"/>
              </a:rPr>
              <a:t>Learn about search engines.</a:t>
            </a:r>
          </a:p>
        </p:txBody>
      </p:sp>
      <p:pic>
        <p:nvPicPr>
          <p:cNvPr id="9" name="Picture 8" descr="Visit Kenya: Best of Kenya Travel 2026 | Expedia Tourism">
            <a:extLst>
              <a:ext uri="{FF2B5EF4-FFF2-40B4-BE49-F238E27FC236}">
                <a16:creationId xmlns:a16="http://schemas.microsoft.com/office/drawing/2014/main" id="{B0896A13-A0E7-EA34-F7FE-FC094BD30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011" y="1683607"/>
            <a:ext cx="2134345" cy="1200329"/>
          </a:xfrm>
          <a:prstGeom prst="rect">
            <a:avLst/>
          </a:prstGeom>
        </p:spPr>
      </p:pic>
      <p:pic>
        <p:nvPicPr>
          <p:cNvPr id="11" name="Picture 10" descr="Why you should go to Kenya">
            <a:extLst>
              <a:ext uri="{FF2B5EF4-FFF2-40B4-BE49-F238E27FC236}">
                <a16:creationId xmlns:a16="http://schemas.microsoft.com/office/drawing/2014/main" id="{8B6242F8-80F6-41AD-6DCD-9241524EE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4037" y="1665590"/>
            <a:ext cx="1827162" cy="121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482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CA70A-4061-6467-3364-0A70A2908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FE57B-108B-8C45-02D4-EF0EC811B1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5252" y="2763799"/>
            <a:ext cx="9144000" cy="676609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Sassoon Infant Std" panose="020B0503020103030203" pitchFamily="34" charset="0"/>
              </a:rPr>
              <a:t>Term 1 - Secret Destination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01BAFB-A2BE-AE8D-0981-8B61D4793A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5252" y="3440408"/>
            <a:ext cx="9144000" cy="368589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Sassoon Infant Std" panose="020B0503020103030203" pitchFamily="34" charset="0"/>
              </a:rPr>
              <a:t>Tamarins and Albatross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C79999-974E-50B0-5446-E34AEB915B6C}"/>
              </a:ext>
            </a:extLst>
          </p:cNvPr>
          <p:cNvSpPr txBox="1"/>
          <p:nvPr/>
        </p:nvSpPr>
        <p:spPr>
          <a:xfrm>
            <a:off x="0" y="0"/>
            <a:ext cx="4540332" cy="2369880"/>
          </a:xfrm>
          <a:prstGeom prst="rect">
            <a:avLst/>
          </a:prstGeom>
          <a:solidFill>
            <a:srgbClr val="FF9D23">
              <a:alpha val="21176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English</a:t>
            </a:r>
          </a:p>
          <a:p>
            <a:pPr fontAlgn="base"/>
            <a:r>
              <a:rPr lang="en-US" sz="1600" dirty="0">
                <a:latin typeface="Sassoon Infant Std" panose="020B0503020103030203" pitchFamily="34" charset="0"/>
              </a:rPr>
              <a:t>Main and subordinate clause</a:t>
            </a:r>
          </a:p>
          <a:p>
            <a:pPr fontAlgn="base"/>
            <a:r>
              <a:rPr lang="en-US" sz="1600" dirty="0">
                <a:latin typeface="Sassoon Infant Std" panose="020B0503020103030203" pitchFamily="34" charset="0"/>
              </a:rPr>
              <a:t>Chronological/non-chronological ​​</a:t>
            </a:r>
          </a:p>
          <a:p>
            <a:pPr fontAlgn="base"/>
            <a:r>
              <a:rPr lang="en-US" sz="1600" dirty="0">
                <a:latin typeface="Sassoon Infant Std" panose="020B0503020103030203" pitchFamily="34" charset="0"/>
              </a:rPr>
              <a:t>Preposition​</a:t>
            </a:r>
          </a:p>
          <a:p>
            <a:pPr fontAlgn="base"/>
            <a:r>
              <a:rPr lang="en-US" sz="1600" dirty="0">
                <a:latin typeface="Sassoon Infant Std" panose="020B0503020103030203" pitchFamily="34" charset="0"/>
              </a:rPr>
              <a:t>Complex sentences​</a:t>
            </a:r>
          </a:p>
          <a:p>
            <a:pPr fontAlgn="base"/>
            <a:r>
              <a:rPr lang="en-US" sz="1600" dirty="0">
                <a:latin typeface="Sassoon Infant Std" panose="020B0503020103030203" pitchFamily="34" charset="0"/>
              </a:rPr>
              <a:t>Conjunction​</a:t>
            </a:r>
          </a:p>
          <a:p>
            <a:pPr fontAlgn="base"/>
            <a:r>
              <a:rPr lang="en-US" sz="1600" dirty="0">
                <a:latin typeface="Sassoon Infant Std" panose="020B0503020103030203" pitchFamily="34" charset="0"/>
              </a:rPr>
              <a:t>Synonym ​</a:t>
            </a:r>
          </a:p>
          <a:p>
            <a:pPr fontAlgn="base"/>
            <a:r>
              <a:rPr lang="en-US" sz="1600" dirty="0">
                <a:latin typeface="Sassoon Infant Std" panose="020B0503020103030203" pitchFamily="34" charset="0"/>
              </a:rPr>
              <a:t>Adverbials for place, manner, time</a:t>
            </a:r>
          </a:p>
          <a:p>
            <a:pPr fontAlgn="base"/>
            <a:r>
              <a:rPr lang="en-US" sz="1600" dirty="0">
                <a:latin typeface="Sassoon Infant Std" panose="020B0503020103030203" pitchFamily="34" charset="0"/>
              </a:rPr>
              <a:t>Fronted adverbial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03BB29-5517-D13E-028A-E09F1F84BA9A}"/>
              </a:ext>
            </a:extLst>
          </p:cNvPr>
          <p:cNvSpPr txBox="1"/>
          <p:nvPr/>
        </p:nvSpPr>
        <p:spPr>
          <a:xfrm>
            <a:off x="9462" y="2760051"/>
            <a:ext cx="4530869" cy="2369880"/>
          </a:xfrm>
          <a:prstGeom prst="rect">
            <a:avLst/>
          </a:prstGeom>
          <a:solidFill>
            <a:srgbClr val="E7F4FF"/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 err="1">
                <a:latin typeface="Sassoon Infant Std" panose="020B0503020103030203" pitchFamily="34" charset="0"/>
              </a:rPr>
              <a:t>Maths</a:t>
            </a:r>
            <a:endParaRPr lang="en-US" sz="2000" b="1" u="sng" dirty="0">
              <a:latin typeface="Sassoon Infant Std" panose="020B0503020103030203" pitchFamily="34" charset="0"/>
            </a:endParaRPr>
          </a:p>
          <a:p>
            <a:pPr fontAlgn="base"/>
            <a:r>
              <a:rPr lang="en-US" sz="1600" dirty="0">
                <a:latin typeface="Sassoon Infant Std" panose="020B0503020103030203" pitchFamily="34" charset="0"/>
              </a:rPr>
              <a:t>Roman numeral​</a:t>
            </a:r>
          </a:p>
          <a:p>
            <a:pPr fontAlgn="base"/>
            <a:r>
              <a:rPr lang="en-US" sz="1600" dirty="0">
                <a:latin typeface="Sassoon Infant Std" panose="020B0503020103030203" pitchFamily="34" charset="0"/>
              </a:rPr>
              <a:t>Addition/subtraction​</a:t>
            </a:r>
          </a:p>
          <a:p>
            <a:pPr fontAlgn="base"/>
            <a:r>
              <a:rPr lang="en-US" sz="1600" dirty="0">
                <a:latin typeface="Sassoon Infant Std" panose="020B0503020103030203" pitchFamily="34" charset="0"/>
              </a:rPr>
              <a:t>Inverse​/commutative</a:t>
            </a:r>
          </a:p>
          <a:p>
            <a:pPr fontAlgn="base"/>
            <a:r>
              <a:rPr lang="en-US" sz="1600" dirty="0">
                <a:latin typeface="Sassoon Infant Std" panose="020B0503020103030203" pitchFamily="34" charset="0"/>
              </a:rPr>
              <a:t>Digits ​</a:t>
            </a:r>
          </a:p>
          <a:p>
            <a:pPr fontAlgn="base"/>
            <a:r>
              <a:rPr lang="en-US" sz="1600" dirty="0">
                <a:latin typeface="Sassoon Infant Std" panose="020B0503020103030203" pitchFamily="34" charset="0"/>
              </a:rPr>
              <a:t>Partition​</a:t>
            </a:r>
          </a:p>
          <a:p>
            <a:pPr fontAlgn="base"/>
            <a:r>
              <a:rPr lang="en-US" sz="1600" dirty="0">
                <a:latin typeface="Sassoon Infant Std" panose="020B0503020103030203" pitchFamily="34" charset="0"/>
              </a:rPr>
              <a:t>Strategy​</a:t>
            </a:r>
          </a:p>
          <a:p>
            <a:pPr fontAlgn="base"/>
            <a:r>
              <a:rPr lang="en-US" sz="1600" dirty="0">
                <a:latin typeface="Sassoon Infant Std" panose="020B0503020103030203" pitchFamily="34" charset="0"/>
              </a:rPr>
              <a:t>Reasoning​</a:t>
            </a:r>
          </a:p>
          <a:p>
            <a:pPr fontAlgn="base"/>
            <a:r>
              <a:rPr lang="en-US" sz="1600" dirty="0">
                <a:latin typeface="Sassoon Infant Std" panose="020B0503020103030203" pitchFamily="34" charset="0"/>
              </a:rPr>
              <a:t>Multi-step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E8AEA2-10C3-E3B0-50F7-59F67ED26AB3}"/>
              </a:ext>
            </a:extLst>
          </p:cNvPr>
          <p:cNvSpPr txBox="1"/>
          <p:nvPr/>
        </p:nvSpPr>
        <p:spPr>
          <a:xfrm>
            <a:off x="4618958" y="3944991"/>
            <a:ext cx="4307867" cy="1631216"/>
          </a:xfrm>
          <a:prstGeom prst="rect">
            <a:avLst/>
          </a:prstGeom>
          <a:solidFill>
            <a:srgbClr val="E0FFE2"/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Learn together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Charter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Responsibility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Consequence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Rosh Hashanah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Yom Kippur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CC455A-CC2C-B5E3-B27F-DB311530D948}"/>
              </a:ext>
            </a:extLst>
          </p:cNvPr>
          <p:cNvSpPr txBox="1"/>
          <p:nvPr/>
        </p:nvSpPr>
        <p:spPr>
          <a:xfrm>
            <a:off x="9463" y="5220538"/>
            <a:ext cx="4484018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Science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Friction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Gravity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Air/water resistance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Variables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6EA852-1251-7E62-58B4-AB4F920DD82A}"/>
              </a:ext>
            </a:extLst>
          </p:cNvPr>
          <p:cNvSpPr txBox="1"/>
          <p:nvPr/>
        </p:nvSpPr>
        <p:spPr>
          <a:xfrm>
            <a:off x="4618958" y="5712201"/>
            <a:ext cx="4307867" cy="892552"/>
          </a:xfrm>
          <a:prstGeom prst="rect">
            <a:avLst/>
          </a:prstGeom>
          <a:solidFill>
            <a:srgbClr val="F1E60B">
              <a:alpha val="2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PE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Collaboration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Resilience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B5DCAA-1627-451C-1ADB-3F1465461050}"/>
              </a:ext>
            </a:extLst>
          </p:cNvPr>
          <p:cNvSpPr txBox="1"/>
          <p:nvPr/>
        </p:nvSpPr>
        <p:spPr>
          <a:xfrm>
            <a:off x="8995538" y="4452854"/>
            <a:ext cx="3186545" cy="646331"/>
          </a:xfrm>
          <a:prstGeom prst="rect">
            <a:avLst/>
          </a:prstGeom>
          <a:solidFill>
            <a:srgbClr val="0E00FF">
              <a:alpha val="1098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Spanish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Key Spanish sounds and vocabulary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9988DA-39BE-D8CE-9641-49D607124F38}"/>
              </a:ext>
            </a:extLst>
          </p:cNvPr>
          <p:cNvSpPr txBox="1"/>
          <p:nvPr/>
        </p:nvSpPr>
        <p:spPr>
          <a:xfrm>
            <a:off x="4618958" y="0"/>
            <a:ext cx="4307867" cy="1692771"/>
          </a:xfrm>
          <a:prstGeom prst="rect">
            <a:avLst/>
          </a:prstGeom>
          <a:solidFill>
            <a:srgbClr val="FF0003">
              <a:alpha val="16078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Geography</a:t>
            </a:r>
            <a:r>
              <a:rPr lang="en-US" sz="2400" b="1" u="sng" dirty="0">
                <a:latin typeface="Sassoon Infant Std" panose="020B0503020103030203" pitchFamily="34" charset="0"/>
              </a:rPr>
              <a:t> </a:t>
            </a:r>
            <a:endParaRPr lang="en-US" sz="2400" b="1" dirty="0">
              <a:latin typeface="Sassoon Infant Std" panose="020B0503020103030203" pitchFamily="34" charset="0"/>
            </a:endParaRPr>
          </a:p>
          <a:p>
            <a:r>
              <a:rPr lang="en-US" sz="1600" dirty="0">
                <a:latin typeface="Sassoon Infant Std" panose="020B0503020103030203" pitchFamily="34" charset="0"/>
              </a:rPr>
              <a:t>Human features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Physical features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Climate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Culture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Landmarks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66C794-1361-D1F6-C934-14344222AF83}"/>
              </a:ext>
            </a:extLst>
          </p:cNvPr>
          <p:cNvSpPr txBox="1"/>
          <p:nvPr/>
        </p:nvSpPr>
        <p:spPr>
          <a:xfrm>
            <a:off x="9005452" y="0"/>
            <a:ext cx="3186545" cy="1200329"/>
          </a:xfrm>
          <a:prstGeom prst="rect">
            <a:avLst/>
          </a:prstGeom>
          <a:solidFill>
            <a:srgbClr val="71C0FF">
              <a:alpha val="2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Music</a:t>
            </a:r>
            <a:r>
              <a:rPr lang="en-US" sz="2400" dirty="0">
                <a:latin typeface="Sassoon Infant Std" panose="020B0503020103030203" pitchFamily="34" charset="0"/>
              </a:rPr>
              <a:t> 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Drone/groove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Ternary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Soul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AA8A9F-FC8F-62D6-7256-4045F02A3ED9}"/>
              </a:ext>
            </a:extLst>
          </p:cNvPr>
          <p:cNvSpPr txBox="1"/>
          <p:nvPr/>
        </p:nvSpPr>
        <p:spPr>
          <a:xfrm>
            <a:off x="8995537" y="1673547"/>
            <a:ext cx="3186545" cy="1138773"/>
          </a:xfrm>
          <a:prstGeom prst="rect">
            <a:avLst/>
          </a:prstGeom>
          <a:solidFill>
            <a:schemeClr val="accent1">
              <a:lumMod val="60000"/>
              <a:lumOff val="40000"/>
              <a:alpha val="29804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Art</a:t>
            </a:r>
            <a:r>
              <a:rPr lang="en-US" sz="2000" dirty="0">
                <a:latin typeface="Sassoon Infant Std" panose="020B0503020103030203" pitchFamily="34" charset="0"/>
              </a:rPr>
              <a:t> </a:t>
            </a:r>
            <a:endParaRPr lang="en-US" sz="2000" b="1" dirty="0">
              <a:latin typeface="Sassoon Infant Std" panose="020B0503020103030203" pitchFamily="34" charset="0"/>
            </a:endParaRPr>
          </a:p>
          <a:p>
            <a:r>
              <a:rPr lang="en-US" sz="1600" dirty="0">
                <a:latin typeface="Sassoon Infant Std" panose="020B0503020103030203" pitchFamily="34" charset="0"/>
              </a:rPr>
              <a:t>2-dimensional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Geometric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Pattern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063272-1CA4-D981-05D8-E863035B9705}"/>
              </a:ext>
            </a:extLst>
          </p:cNvPr>
          <p:cNvSpPr txBox="1"/>
          <p:nvPr/>
        </p:nvSpPr>
        <p:spPr>
          <a:xfrm>
            <a:off x="8995537" y="3027129"/>
            <a:ext cx="3186545" cy="1138773"/>
          </a:xfrm>
          <a:prstGeom prst="rect">
            <a:avLst/>
          </a:prstGeom>
          <a:solidFill>
            <a:srgbClr val="F400FF">
              <a:alpha val="2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Sassoon Infant Std" panose="020B0503020103030203" pitchFamily="34" charset="0"/>
              </a:rPr>
              <a:t>Computing</a:t>
            </a:r>
            <a:r>
              <a:rPr lang="en-US" sz="2000" dirty="0">
                <a:latin typeface="Sassoon Infant Std" panose="020B0503020103030203" pitchFamily="34" charset="0"/>
              </a:rPr>
              <a:t> </a:t>
            </a:r>
            <a:endParaRPr lang="en-US" sz="2000" b="1" dirty="0">
              <a:latin typeface="Sassoon Infant Std" panose="020B0503020103030203" pitchFamily="34" charset="0"/>
            </a:endParaRPr>
          </a:p>
          <a:p>
            <a:r>
              <a:rPr lang="en-US" sz="1600" dirty="0">
                <a:latin typeface="Sassoon Infant Std" panose="020B0503020103030203" pitchFamily="34" charset="0"/>
              </a:rPr>
              <a:t>System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Network</a:t>
            </a:r>
          </a:p>
          <a:p>
            <a:r>
              <a:rPr lang="en-US" sz="1600" dirty="0">
                <a:latin typeface="Sassoon Infant Std" panose="020B0503020103030203" pitchFamily="34" charset="0"/>
              </a:rPr>
              <a:t>Search engine</a:t>
            </a:r>
          </a:p>
        </p:txBody>
      </p:sp>
      <p:pic>
        <p:nvPicPr>
          <p:cNvPr id="9" name="Picture 8" descr="Visit Kenya: Best of Kenya Travel 2026 | Expedia Tourism">
            <a:extLst>
              <a:ext uri="{FF2B5EF4-FFF2-40B4-BE49-F238E27FC236}">
                <a16:creationId xmlns:a16="http://schemas.microsoft.com/office/drawing/2014/main" id="{7D4D1F42-7230-A493-1512-6FC39E7D4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011" y="1683607"/>
            <a:ext cx="2134345" cy="1200329"/>
          </a:xfrm>
          <a:prstGeom prst="rect">
            <a:avLst/>
          </a:prstGeom>
        </p:spPr>
      </p:pic>
      <p:pic>
        <p:nvPicPr>
          <p:cNvPr id="11" name="Picture 10" descr="Why you should go to Kenya">
            <a:extLst>
              <a:ext uri="{FF2B5EF4-FFF2-40B4-BE49-F238E27FC236}">
                <a16:creationId xmlns:a16="http://schemas.microsoft.com/office/drawing/2014/main" id="{3703065D-3DEF-A212-2F9A-CFD7998E5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4037" y="1665590"/>
            <a:ext cx="1827162" cy="121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47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rm 3 Topic Web" id="{12554D58-C012-1F42-BA80-B5A361A7AB89}" vid="{9E6E3E7B-9A1A-1A47-AE9F-45FC2549F56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0b8db74-e871-444f-9863-37bd1cbb2438">
      <Terms xmlns="http://schemas.microsoft.com/office/infopath/2007/PartnerControls"/>
    </lcf76f155ced4ddcb4097134ff3c332f>
    <TaxCatchAll xmlns="859e476f-6fb8-4f94-81b5-67fb467e7b2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8513FB84FD5B46905482098FC0BB52" ma:contentTypeVersion="19" ma:contentTypeDescription="Create a new document." ma:contentTypeScope="" ma:versionID="376331d1e84ef7bf3a95af8864306168">
  <xsd:schema xmlns:xsd="http://www.w3.org/2001/XMLSchema" xmlns:xs="http://www.w3.org/2001/XMLSchema" xmlns:p="http://schemas.microsoft.com/office/2006/metadata/properties" xmlns:ns2="60b8db74-e871-444f-9863-37bd1cbb2438" xmlns:ns3="859e476f-6fb8-4f94-81b5-67fb467e7b29" targetNamespace="http://schemas.microsoft.com/office/2006/metadata/properties" ma:root="true" ma:fieldsID="c1ed531ec44a595b80d8698da6a8b84f" ns2:_="" ns3:_="">
    <xsd:import namespace="60b8db74-e871-444f-9863-37bd1cbb2438"/>
    <xsd:import namespace="859e476f-6fb8-4f94-81b5-67fb467e7b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b8db74-e871-444f-9863-37bd1cbb24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09459ae-8277-4de3-8c6e-43e837f8a5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e476f-6fb8-4f94-81b5-67fb467e7b2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8ecfb6c-9837-482b-8686-2a3ae99ebc30}" ma:internalName="TaxCatchAll" ma:showField="CatchAllData" ma:web="859e476f-6fb8-4f94-81b5-67fb467e7b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9C1E06-9B87-4739-B3C1-85C915B5EFF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E6677C7-1620-4374-A94B-B0DA830249EF}">
  <ds:schemaRefs>
    <ds:schemaRef ds:uri="http://schemas.microsoft.com/office/2006/metadata/properties"/>
    <ds:schemaRef ds:uri="http://www.w3.org/XML/1998/namespace"/>
    <ds:schemaRef ds:uri="http://purl.org/dc/elements/1.1/"/>
    <ds:schemaRef ds:uri="http://purl.org/dc/dcmitype/"/>
    <ds:schemaRef ds:uri="60b8db74-e871-444f-9863-37bd1cbb2438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859e476f-6fb8-4f94-81b5-67fb467e7b29"/>
  </ds:schemaRefs>
</ds:datastoreItem>
</file>

<file path=customXml/itemProps3.xml><?xml version="1.0" encoding="utf-8"?>
<ds:datastoreItem xmlns:ds="http://schemas.openxmlformats.org/officeDocument/2006/customXml" ds:itemID="{AC828C5F-181F-496D-9B64-4A400DA44F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b8db74-e871-444f-9863-37bd1cbb2438"/>
    <ds:schemaRef ds:uri="859e476f-6fb8-4f94-81b5-67fb467e7b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324</TotalTime>
  <Words>310</Words>
  <Application>Microsoft Macintosh PowerPoint</Application>
  <PresentationFormat>Widescreen</PresentationFormat>
  <Paragraphs>95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Sassoon Infant Std</vt:lpstr>
      <vt:lpstr>Office Theme</vt:lpstr>
      <vt:lpstr>Term 1 - Secret Destination</vt:lpstr>
      <vt:lpstr>Term 1 - Secret Destination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Naomi Race</dc:creator>
  <cp:lastModifiedBy>Megan Kennedy</cp:lastModifiedBy>
  <cp:revision>9</cp:revision>
  <dcterms:created xsi:type="dcterms:W3CDTF">2025-03-21T09:43:59Z</dcterms:created>
  <dcterms:modified xsi:type="dcterms:W3CDTF">2026-07-21T15:36:57Z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0x010100338513FB84FD5B46905482098FC0BB52</vt:lpwstr>
  </property>
  <property fmtid="{D5CDD505-2E9C-101B-9397-08002B2CF9AE}" pid="3" name="MediaServiceImageTags">
    <vt:lpwstr/>
  </property>
</Properties>
</file>