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93EE"/>
    <a:srgbClr val="E26815"/>
    <a:srgbClr val="9CFF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24"/>
    <p:restoredTop sz="95833"/>
  </p:normalViewPr>
  <p:slideViewPr>
    <p:cSldViewPr snapToGrid="0" snapToObjects="1">
      <p:cViewPr varScale="1">
        <p:scale>
          <a:sx n="105" d="100"/>
          <a:sy n="105" d="100"/>
        </p:scale>
        <p:origin x="3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9DE2-1C43-1D46-A69C-5343629CF6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BA1C1E-F933-2F48-9155-A897FA32E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9FA3D72-85BD-CA4A-A250-37BD305F57AF}"/>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647A321C-014C-244E-98E3-09B0EBF2F5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430F5B-71DF-F449-9676-91DAFCD55279}"/>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64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EB05-1D8E-454E-958F-D0FA7F89E4E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EB833D-53A3-FD4A-B8B8-B6D2F18BCA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04AF03-CCBB-9244-BC6E-6A91A7CF03C3}"/>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4F9777BE-8BD9-0140-8F97-F841F140EC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6D382-0ABC-8C4D-BD34-9CAACB043DA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3281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ED2A7-B6B0-0A4D-AF46-D1E8088208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63E673-6096-1647-9984-2F5730407B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6F33A-87CB-E747-8FC9-466479F0E41A}"/>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5FDAE99F-0EFE-AE4B-902D-2F1A55227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0DF231-4FFA-E14F-9686-593496CB097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96582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11C8-E53B-9B44-BFDD-1ECFD24D11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0FCFBA8-1F07-CE4F-8917-39E859C68C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C1E294-73E9-9C4C-B6F9-F881659D4A50}"/>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8E1BC38D-54F9-7548-840E-EF7A87472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9715B-1952-C34B-BB0A-AD06BCC8783A}"/>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156161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D645-D15D-0E49-B6E4-9FF1A794DA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44BFC8E-DD8D-C242-A212-73EABECC6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3661D5-E3E8-4240-AAEA-746EC3A0D5E9}"/>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AA48F16B-C0C1-4E4E-AE79-17BD2A2B85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DB510D-A8F2-C14D-82A6-DF436F005914}"/>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04865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F3E32-BD7D-4D4B-B992-EE220DAF58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9091326-59C7-574B-B81F-969D428B1A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AA3DEBB-62E4-7E4D-ACB0-F2B9A5A620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B6E5AB0-408F-9643-ABCC-00D30EFBCD6A}"/>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6" name="Footer Placeholder 5">
            <a:extLst>
              <a:ext uri="{FF2B5EF4-FFF2-40B4-BE49-F238E27FC236}">
                <a16:creationId xmlns:a16="http://schemas.microsoft.com/office/drawing/2014/main" id="{1B48AF75-6BE1-094A-A373-F3273DD6BC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BC8554-CFD1-7B46-B383-A90D95BF3018}"/>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125479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FC9C-A1A7-3143-8E87-3EFC41D9BD5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B6043C-74BC-D54F-AB24-97F1C60F6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A46F90-4046-DE44-B16F-70D7F42A29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FA8D383-67A6-AC41-BEC7-C72A3AD6D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AA19B0-0D42-A245-AE6B-DB2852BB36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69B6D91-7DC2-7946-96CF-8334474DBCEA}"/>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8" name="Footer Placeholder 7">
            <a:extLst>
              <a:ext uri="{FF2B5EF4-FFF2-40B4-BE49-F238E27FC236}">
                <a16:creationId xmlns:a16="http://schemas.microsoft.com/office/drawing/2014/main" id="{0006DB25-5F1B-A442-BCD2-C03B947C93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10B509-EB00-5A4C-8073-B0EAB1535B7D}"/>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42538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31A2-5AFA-AB45-880F-161C5046FF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5133C14-7970-FD44-8595-E1B1DF63D924}"/>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4" name="Footer Placeholder 3">
            <a:extLst>
              <a:ext uri="{FF2B5EF4-FFF2-40B4-BE49-F238E27FC236}">
                <a16:creationId xmlns:a16="http://schemas.microsoft.com/office/drawing/2014/main" id="{A81E3A62-B562-CD47-809E-CF7588A7D9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53D443-F4B7-3D43-80BC-701BC99FE486}"/>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25469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72562-54A1-6042-AFFF-BD2C6AF5EF19}"/>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3" name="Footer Placeholder 2">
            <a:extLst>
              <a:ext uri="{FF2B5EF4-FFF2-40B4-BE49-F238E27FC236}">
                <a16:creationId xmlns:a16="http://schemas.microsoft.com/office/drawing/2014/main" id="{6C4C68F1-7BC1-884D-B9A1-F09620FD9E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23928B-C1D6-0140-A6EA-C2E0B8AA8217}"/>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132831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3C3C-53D7-D74C-AEF9-0470078308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A3A3759-7BFC-9744-9EE3-466D3114E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176F89-02B1-444C-AB52-F00CF7868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6D1E21-CA1B-FA48-A5B5-DB6E7626F1EA}"/>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6" name="Footer Placeholder 5">
            <a:extLst>
              <a:ext uri="{FF2B5EF4-FFF2-40B4-BE49-F238E27FC236}">
                <a16:creationId xmlns:a16="http://schemas.microsoft.com/office/drawing/2014/main" id="{766F1B16-E2E2-5644-9072-2F68DFCDB8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FCA3F2-DA05-094D-AC1F-BA566F315ECE}"/>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319009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92AE-51A6-0949-AD28-09CE957C62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35FACB0-BDF4-0242-BD9A-6FBA42BE0C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80DC94-91E6-8849-BBC7-0443DDAF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819DA-CB1D-AA40-8A5A-C876D28ABD24}"/>
              </a:ext>
            </a:extLst>
          </p:cNvPr>
          <p:cNvSpPr>
            <a:spLocks noGrp="1"/>
          </p:cNvSpPr>
          <p:nvPr>
            <p:ph type="dt" sz="half" idx="10"/>
          </p:nvPr>
        </p:nvSpPr>
        <p:spPr/>
        <p:txBody>
          <a:bodyPr/>
          <a:lstStyle/>
          <a:p>
            <a:fld id="{4A01428A-5F76-3F47-85AB-1D55842A5472}" type="datetimeFigureOut">
              <a:rPr lang="en-US" smtClean="0"/>
              <a:t>5/19/26</a:t>
            </a:fld>
            <a:endParaRPr lang="en-US"/>
          </a:p>
        </p:txBody>
      </p:sp>
      <p:sp>
        <p:nvSpPr>
          <p:cNvPr id="6" name="Footer Placeholder 5">
            <a:extLst>
              <a:ext uri="{FF2B5EF4-FFF2-40B4-BE49-F238E27FC236}">
                <a16:creationId xmlns:a16="http://schemas.microsoft.com/office/drawing/2014/main" id="{B380CE07-4A59-D14D-B5FB-C83D7E3BDD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34FCD2-875E-C840-AC62-FA766363AD6F}"/>
              </a:ext>
            </a:extLst>
          </p:cNvPr>
          <p:cNvSpPr>
            <a:spLocks noGrp="1"/>
          </p:cNvSpPr>
          <p:nvPr>
            <p:ph type="sldNum" sz="quarter" idx="12"/>
          </p:nvPr>
        </p:nvSpPr>
        <p:spPr/>
        <p:txBody>
          <a:bodyPr/>
          <a:lstStyle/>
          <a:p>
            <a:fld id="{6074E844-DFC8-7440-9883-6658D9747030}" type="slidenum">
              <a:rPr lang="en-US" smtClean="0"/>
              <a:t>‹#›</a:t>
            </a:fld>
            <a:endParaRPr lang="en-US"/>
          </a:p>
        </p:txBody>
      </p:sp>
    </p:spTree>
    <p:extLst>
      <p:ext uri="{BB962C8B-B14F-4D97-AF65-F5344CB8AC3E}">
        <p14:creationId xmlns:p14="http://schemas.microsoft.com/office/powerpoint/2010/main" val="23392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F60CD-1F03-8049-AB98-D11AFAAB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C8196-1000-6848-AC29-5E7C927CA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E70FFA-D129-CF48-8282-B038C498C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1428A-5F76-3F47-85AB-1D55842A5472}" type="datetimeFigureOut">
              <a:rPr lang="en-US" smtClean="0"/>
              <a:t>5/19/26</a:t>
            </a:fld>
            <a:endParaRPr lang="en-US"/>
          </a:p>
        </p:txBody>
      </p:sp>
      <p:sp>
        <p:nvSpPr>
          <p:cNvPr id="5" name="Footer Placeholder 4">
            <a:extLst>
              <a:ext uri="{FF2B5EF4-FFF2-40B4-BE49-F238E27FC236}">
                <a16:creationId xmlns:a16="http://schemas.microsoft.com/office/drawing/2014/main" id="{76BE735A-5E51-1A47-9A42-FE774A6663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15AA-1514-6E4D-B4D1-2DD571AD8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4E844-DFC8-7440-9883-6658D9747030}" type="slidenum">
              <a:rPr lang="en-US" smtClean="0"/>
              <a:t>‹#›</a:t>
            </a:fld>
            <a:endParaRPr lang="en-US"/>
          </a:p>
        </p:txBody>
      </p:sp>
    </p:spTree>
    <p:extLst>
      <p:ext uri="{BB962C8B-B14F-4D97-AF65-F5344CB8AC3E}">
        <p14:creationId xmlns:p14="http://schemas.microsoft.com/office/powerpoint/2010/main" val="130193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AE716F-4FC8-7848-88F0-FCB498953B82}"/>
              </a:ext>
            </a:extLst>
          </p:cNvPr>
          <p:cNvSpPr txBox="1"/>
          <p:nvPr/>
        </p:nvSpPr>
        <p:spPr>
          <a:xfrm>
            <a:off x="207105" y="4839696"/>
            <a:ext cx="6047374" cy="1231106"/>
          </a:xfrm>
          <a:prstGeom prst="rect">
            <a:avLst/>
          </a:prstGeom>
          <a:ln w="38100">
            <a:solidFill>
              <a:srgbClr val="FF000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Physical Development</a:t>
            </a:r>
          </a:p>
          <a:p>
            <a:pPr lvl="0"/>
            <a:r>
              <a:rPr lang="is-IS" sz="1200" dirty="0">
                <a:latin typeface="Sassoon Infant Std" panose="020B0503020103030203" pitchFamily="34" charset="0"/>
                <a:cs typeface="Century Gothic"/>
              </a:rPr>
              <a:t>We will be working on developing our gross and fine motor skills by:</a:t>
            </a:r>
          </a:p>
          <a:p>
            <a:pPr marL="285750" lvl="0" indent="-285750">
              <a:buFont typeface="Arial" panose="020B0604020202020204" pitchFamily="34" charset="0"/>
              <a:buChar char="•"/>
            </a:pPr>
            <a:r>
              <a:rPr lang="en-GB" sz="1200" dirty="0">
                <a:latin typeface="Sassoon Infant Std" panose="020B0503020103030203" pitchFamily="34" charset="0"/>
              </a:rPr>
              <a:t>Writing a few or all recognisable letters in names.</a:t>
            </a:r>
          </a:p>
          <a:p>
            <a:pPr marL="285750" lvl="0" indent="-285750">
              <a:buFont typeface="Arial" panose="020B0604020202020204" pitchFamily="34" charset="0"/>
              <a:buChar char="•"/>
            </a:pPr>
            <a:r>
              <a:rPr lang="en-GB" sz="1200" dirty="0">
                <a:latin typeface="Sassoon Infant Std" panose="020B0503020103030203" pitchFamily="34" charset="0"/>
              </a:rPr>
              <a:t>No longer using whole fist grip. </a:t>
            </a:r>
          </a:p>
          <a:p>
            <a:pPr marL="285750" lvl="0" indent="-285750">
              <a:buFont typeface="Arial" panose="020B0604020202020204" pitchFamily="34" charset="0"/>
              <a:buChar char="•"/>
            </a:pPr>
            <a:r>
              <a:rPr lang="en-GB" sz="1200" dirty="0">
                <a:latin typeface="Sassoon Infant Std" panose="020B0503020103030203" pitchFamily="34" charset="0"/>
              </a:rPr>
              <a:t>Write Dance</a:t>
            </a:r>
          </a:p>
          <a:p>
            <a:pPr marL="285750" lvl="0" indent="-285750">
              <a:buFont typeface="Arial" panose="020B0604020202020204" pitchFamily="34" charset="0"/>
              <a:buChar char="•"/>
            </a:pPr>
            <a:r>
              <a:rPr lang="en-GB" sz="1200" dirty="0">
                <a:latin typeface="Sassoon Infant Std" panose="020B0503020103030203" pitchFamily="34" charset="0"/>
              </a:rPr>
              <a:t>Ball skills </a:t>
            </a:r>
          </a:p>
        </p:txBody>
      </p:sp>
      <p:sp>
        <p:nvSpPr>
          <p:cNvPr id="5" name="TextBox 4">
            <a:extLst>
              <a:ext uri="{FF2B5EF4-FFF2-40B4-BE49-F238E27FC236}">
                <a16:creationId xmlns:a16="http://schemas.microsoft.com/office/drawing/2014/main" id="{0A8BACB2-0951-BB42-81F1-6FCADFBF4184}"/>
              </a:ext>
            </a:extLst>
          </p:cNvPr>
          <p:cNvSpPr txBox="1"/>
          <p:nvPr/>
        </p:nvSpPr>
        <p:spPr>
          <a:xfrm>
            <a:off x="228043" y="121069"/>
            <a:ext cx="3411269" cy="1969770"/>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Literacy</a:t>
            </a:r>
            <a:r>
              <a:rPr lang="is-IS" sz="1400" dirty="0">
                <a:latin typeface="Sassoon Infant Std" panose="020B0503020103030203" pitchFamily="34" charset="0"/>
                <a:cs typeface="Century Gothic"/>
              </a:rPr>
              <a:t> </a:t>
            </a:r>
          </a:p>
          <a:p>
            <a:r>
              <a:rPr lang="is-IS" sz="1200" dirty="0">
                <a:latin typeface="Sassoon Infant Std" panose="020B0503020103030203" pitchFamily="34" charset="0"/>
                <a:cs typeface="Century Gothic"/>
              </a:rPr>
              <a:t>In literacy we will be exploring a range of story texts including: </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Somebody swallowed Stanley</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Sharing a shell</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One is a shell ten is a crab</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Commotion in the ocean</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Tiddler</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Rainbow fish</a:t>
            </a:r>
          </a:p>
          <a:p>
            <a:pPr marL="171450" indent="-171450">
              <a:buFont typeface="Arial" panose="020B0604020202020204" pitchFamily="34" charset="0"/>
              <a:buChar char="•"/>
            </a:pPr>
            <a:r>
              <a:rPr lang="is-IS" sz="1200" dirty="0">
                <a:latin typeface="Sassoon Infant Std" panose="020B0503020103030203" pitchFamily="34" charset="0"/>
                <a:cs typeface="Century Gothic"/>
              </a:rPr>
              <a:t>Non-fiction books about the seaside</a:t>
            </a:r>
          </a:p>
        </p:txBody>
      </p:sp>
      <p:sp>
        <p:nvSpPr>
          <p:cNvPr id="6" name="TextBox 5">
            <a:extLst>
              <a:ext uri="{FF2B5EF4-FFF2-40B4-BE49-F238E27FC236}">
                <a16:creationId xmlns:a16="http://schemas.microsoft.com/office/drawing/2014/main" id="{21676539-C56B-F347-94B9-C1F9C8C924A5}"/>
              </a:ext>
            </a:extLst>
          </p:cNvPr>
          <p:cNvSpPr txBox="1"/>
          <p:nvPr/>
        </p:nvSpPr>
        <p:spPr>
          <a:xfrm>
            <a:off x="7651436" y="130307"/>
            <a:ext cx="3688383" cy="2185214"/>
          </a:xfrm>
          <a:prstGeom prst="rect">
            <a:avLst/>
          </a:prstGeom>
          <a:ln w="38100">
            <a:solidFill>
              <a:srgbClr val="7030A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Maths</a:t>
            </a:r>
          </a:p>
          <a:p>
            <a:r>
              <a:rPr lang="is-IS" sz="1200" dirty="0">
                <a:latin typeface="Sassoon Infant Std" panose="020B0503020103030203" pitchFamily="34" charset="0"/>
                <a:cs typeface="Century Gothic"/>
              </a:rPr>
              <a:t>In Maths we will be learning to</a:t>
            </a:r>
            <a:r>
              <a:rPr lang="is-IS" sz="1400" dirty="0">
                <a:latin typeface="Sassoon Infant Std" panose="020B0503020103030203" pitchFamily="34" charset="0"/>
                <a:cs typeface="Century Gothic"/>
              </a:rPr>
              <a:t>:</a:t>
            </a:r>
          </a:p>
          <a:p>
            <a:pPr marL="285750" indent="-285750">
              <a:buFont typeface="Arial" panose="020B0604020202020204" pitchFamily="34" charset="0"/>
              <a:buChar char="•"/>
            </a:pPr>
            <a:r>
              <a:rPr lang="en-GB" sz="1200" dirty="0">
                <a:latin typeface="Sassoon Infant Std" panose="020B0503020103030203" pitchFamily="34" charset="0"/>
              </a:rPr>
              <a:t>Using key language: adding one more and taking one away.</a:t>
            </a:r>
          </a:p>
          <a:p>
            <a:pPr marL="285750" indent="-285750">
              <a:buFont typeface="Arial" panose="020B0604020202020204" pitchFamily="34" charset="0"/>
              <a:buChar char="•"/>
            </a:pPr>
            <a:r>
              <a:rPr lang="en-GB" sz="1200" dirty="0">
                <a:latin typeface="Sassoon Infant Std" panose="020B0503020103030203" pitchFamily="34" charset="0"/>
              </a:rPr>
              <a:t>Knowing a total: using key language:  “altogether.”</a:t>
            </a:r>
          </a:p>
          <a:p>
            <a:pPr marL="285750" indent="-285750">
              <a:buFont typeface="Arial" panose="020B0604020202020204" pitchFamily="34" charset="0"/>
              <a:buChar char="•"/>
            </a:pPr>
            <a:r>
              <a:rPr lang="en-GB" sz="1200" dirty="0">
                <a:latin typeface="Sassoon Infant Std" panose="020B0503020103030203" pitchFamily="34" charset="0"/>
              </a:rPr>
              <a:t>Recite numbers past 5 and match to numerals and amounts. </a:t>
            </a:r>
          </a:p>
          <a:p>
            <a:pPr marL="285750" indent="-285750">
              <a:buFont typeface="Arial" panose="020B0604020202020204" pitchFamily="34" charset="0"/>
              <a:buChar char="•"/>
            </a:pPr>
            <a:r>
              <a:rPr lang="en-GB" sz="1200" dirty="0">
                <a:latin typeface="Sassoon Infant Std" panose="020B0503020103030203" pitchFamily="34" charset="0"/>
              </a:rPr>
              <a:t>Making comparisons between capacity.</a:t>
            </a:r>
          </a:p>
          <a:p>
            <a:pPr marL="285750" indent="-285750">
              <a:buFont typeface="Arial" panose="020B0604020202020204" pitchFamily="34" charset="0"/>
              <a:buChar char="•"/>
            </a:pPr>
            <a:r>
              <a:rPr lang="en-GB" sz="1200" dirty="0">
                <a:latin typeface="Sassoon Infant Std" panose="020B0503020103030203" pitchFamily="34" charset="0"/>
              </a:rPr>
              <a:t>Making comparisons between weight.</a:t>
            </a:r>
          </a:p>
          <a:p>
            <a:pPr marL="285750" indent="-285750">
              <a:buFont typeface="Arial" panose="020B0604020202020204" pitchFamily="34" charset="0"/>
              <a:buChar char="•"/>
            </a:pPr>
            <a:r>
              <a:rPr lang="en-GB" sz="1200" dirty="0">
                <a:latin typeface="Sassoon Infant Std" panose="020B0503020103030203" pitchFamily="34" charset="0"/>
              </a:rPr>
              <a:t>Learning to use words such as ‘first’, ‘then’, ‘next’, ‘after’ to describe a pattern of events. </a:t>
            </a:r>
          </a:p>
        </p:txBody>
      </p:sp>
      <p:sp>
        <p:nvSpPr>
          <p:cNvPr id="7" name="TextBox 6">
            <a:extLst>
              <a:ext uri="{FF2B5EF4-FFF2-40B4-BE49-F238E27FC236}">
                <a16:creationId xmlns:a16="http://schemas.microsoft.com/office/drawing/2014/main" id="{44910D4A-B35A-9A4E-B79C-A31EFF83250F}"/>
              </a:ext>
            </a:extLst>
          </p:cNvPr>
          <p:cNvSpPr txBox="1"/>
          <p:nvPr/>
        </p:nvSpPr>
        <p:spPr>
          <a:xfrm>
            <a:off x="203996" y="2255549"/>
            <a:ext cx="2865398" cy="2369880"/>
          </a:xfrm>
          <a:prstGeom prst="rect">
            <a:avLst/>
          </a:prstGeom>
          <a:ln w="38100">
            <a:solidFill>
              <a:srgbClr val="00B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Communication and Language:</a:t>
            </a:r>
          </a:p>
          <a:p>
            <a:r>
              <a:rPr lang="is-IS" sz="1400" dirty="0">
                <a:latin typeface="Sassoon Infant Std" panose="020B0503020103030203" pitchFamily="34" charset="0"/>
                <a:cs typeface="Century Gothic"/>
              </a:rPr>
              <a:t>W</a:t>
            </a:r>
            <a:r>
              <a:rPr lang="is-IS" sz="1200" dirty="0">
                <a:latin typeface="Sassoon Infant Std" panose="020B0503020103030203" pitchFamily="34" charset="0"/>
                <a:cs typeface="Century Gothic"/>
              </a:rPr>
              <a:t>e will be:</a:t>
            </a:r>
          </a:p>
          <a:p>
            <a:pPr marL="285750" indent="-285750">
              <a:buFont typeface="Arial" panose="020B0604020202020204" pitchFamily="34" charset="0"/>
              <a:buChar char="•"/>
            </a:pPr>
            <a:r>
              <a:rPr lang="en-GB" sz="1200" dirty="0">
                <a:latin typeface="Sassoon Infant Std" panose="020B0503020103030203" pitchFamily="34" charset="0"/>
              </a:rPr>
              <a:t>Learning to use and respond to ‘why’ questions</a:t>
            </a:r>
          </a:p>
          <a:p>
            <a:pPr marL="285750" indent="-285750">
              <a:buFont typeface="Arial" panose="020B0604020202020204" pitchFamily="34" charset="0"/>
              <a:buChar char="•"/>
            </a:pPr>
            <a:r>
              <a:rPr lang="en-GB" sz="1200" dirty="0">
                <a:latin typeface="Sassoon Infant Std" panose="020B0503020103030203" pitchFamily="34" charset="0"/>
              </a:rPr>
              <a:t>Practising many rhymes, to be able to talk about familiar books, and be able to tell a long story.</a:t>
            </a:r>
          </a:p>
          <a:p>
            <a:pPr marL="285750" indent="-285750">
              <a:buFont typeface="Arial" panose="020B0604020202020204" pitchFamily="34" charset="0"/>
              <a:buChar char="•"/>
            </a:pPr>
            <a:r>
              <a:rPr lang="en-GB" sz="1200" dirty="0">
                <a:latin typeface="Sassoon Infant Std" panose="020B0503020103030203" pitchFamily="34" charset="0"/>
              </a:rPr>
              <a:t>Learning to express a point of view and debate when they disagree with an adult of friend.</a:t>
            </a:r>
          </a:p>
          <a:p>
            <a:pPr marL="285750" indent="-285750">
              <a:buFont typeface="Arial" panose="020B0604020202020204" pitchFamily="34" charset="0"/>
              <a:buChar char="•"/>
            </a:pPr>
            <a:r>
              <a:rPr lang="en-GB" sz="1200" dirty="0">
                <a:latin typeface="Sassoon Infant Std" panose="020B0503020103030203" pitchFamily="34" charset="0"/>
              </a:rPr>
              <a:t>Singing a repertoire of songs from memory. </a:t>
            </a:r>
          </a:p>
        </p:txBody>
      </p:sp>
      <p:sp>
        <p:nvSpPr>
          <p:cNvPr id="8" name="TextBox 7">
            <a:extLst>
              <a:ext uri="{FF2B5EF4-FFF2-40B4-BE49-F238E27FC236}">
                <a16:creationId xmlns:a16="http://schemas.microsoft.com/office/drawing/2014/main" id="{E80619B3-CD7D-B54F-88A1-E223D13B0622}"/>
              </a:ext>
            </a:extLst>
          </p:cNvPr>
          <p:cNvSpPr txBox="1"/>
          <p:nvPr/>
        </p:nvSpPr>
        <p:spPr>
          <a:xfrm>
            <a:off x="3799875" y="130307"/>
            <a:ext cx="3688383" cy="1631216"/>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Personal, Social and Emotional Development</a:t>
            </a:r>
          </a:p>
          <a:p>
            <a:r>
              <a:rPr lang="is-IS" sz="1200" dirty="0">
                <a:latin typeface="Sassoon Infant Std" panose="020B0503020103030203" pitchFamily="34" charset="0"/>
                <a:cs typeface="Century Gothic"/>
              </a:rPr>
              <a:t>We will be focusing on talking about changes and new beginnings. These may be to do with moving on to school or welcoming new friends into preschool next year. We will be learning about the emotions that these changes may bring up and how to manage them with support. </a:t>
            </a:r>
            <a:endParaRPr lang="is-IS" sz="1050" dirty="0">
              <a:latin typeface="Sassoon Infant Std" panose="020B0503020103030203" pitchFamily="34" charset="0"/>
              <a:cs typeface="Century Gothic"/>
            </a:endParaRPr>
          </a:p>
        </p:txBody>
      </p:sp>
      <p:sp>
        <p:nvSpPr>
          <p:cNvPr id="9" name="TextBox 8">
            <a:extLst>
              <a:ext uri="{FF2B5EF4-FFF2-40B4-BE49-F238E27FC236}">
                <a16:creationId xmlns:a16="http://schemas.microsoft.com/office/drawing/2014/main" id="{5C005A44-75BD-084E-A2D9-B8FFCFBD9578}"/>
              </a:ext>
            </a:extLst>
          </p:cNvPr>
          <p:cNvSpPr txBox="1"/>
          <p:nvPr/>
        </p:nvSpPr>
        <p:spPr>
          <a:xfrm>
            <a:off x="6460177" y="5083329"/>
            <a:ext cx="5333840" cy="1415772"/>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Expressive Arts and Design</a:t>
            </a:r>
          </a:p>
          <a:p>
            <a:r>
              <a:rPr lang="is-IS" sz="1200" dirty="0">
                <a:latin typeface="Sassoon Infant Std" panose="020B0503020103030203" pitchFamily="34" charset="0"/>
                <a:cs typeface="Century Gothic"/>
              </a:rPr>
              <a:t>We will be:</a:t>
            </a:r>
          </a:p>
          <a:p>
            <a:pPr marL="285750" indent="-285750">
              <a:buFont typeface="Arial" panose="020B0604020202020204" pitchFamily="34" charset="0"/>
              <a:buChar char="•"/>
            </a:pPr>
            <a:r>
              <a:rPr lang="en-GB" sz="1200" dirty="0">
                <a:latin typeface="Sassoon Infant Std" panose="020B0503020103030203" pitchFamily="34" charset="0"/>
              </a:rPr>
              <a:t>Jelly fish made with coloured plastic. (Talk about how animals often mistake jelly fish for plastic bags.</a:t>
            </a:r>
          </a:p>
          <a:p>
            <a:pPr marL="285750" indent="-285750">
              <a:buFont typeface="Arial" panose="020B0604020202020204" pitchFamily="34" charset="0"/>
              <a:buChar char="•"/>
            </a:pPr>
            <a:r>
              <a:rPr lang="en-GB" sz="1200" dirty="0">
                <a:latin typeface="Sassoon Infant Std" panose="020B0503020103030203" pitchFamily="34" charset="0"/>
              </a:rPr>
              <a:t>Art week activities. </a:t>
            </a:r>
          </a:p>
          <a:p>
            <a:pPr marL="285750" indent="-285750">
              <a:buFont typeface="Arial" panose="020B0604020202020204" pitchFamily="34" charset="0"/>
              <a:buChar char="•"/>
            </a:pPr>
            <a:r>
              <a:rPr lang="en-GB" sz="1200" dirty="0">
                <a:latin typeface="Sassoon Infant Std" panose="020B0503020103030203" pitchFamily="34" charset="0"/>
              </a:rPr>
              <a:t>Create a worry jar together at school and draw our worries. Talk about any worries they may have using emotion octopus. </a:t>
            </a:r>
          </a:p>
        </p:txBody>
      </p:sp>
      <p:sp>
        <p:nvSpPr>
          <p:cNvPr id="10" name="TextBox 9">
            <a:extLst>
              <a:ext uri="{FF2B5EF4-FFF2-40B4-BE49-F238E27FC236}">
                <a16:creationId xmlns:a16="http://schemas.microsoft.com/office/drawing/2014/main" id="{CD48152A-1935-D547-8FF7-BC66A0C08496}"/>
              </a:ext>
            </a:extLst>
          </p:cNvPr>
          <p:cNvSpPr txBox="1"/>
          <p:nvPr/>
        </p:nvSpPr>
        <p:spPr>
          <a:xfrm>
            <a:off x="3232572" y="3168394"/>
            <a:ext cx="4418864" cy="492443"/>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is-IS" sz="1400" dirty="0">
                <a:latin typeface="Sassoon Infant Std" panose="020B0503020103030203" pitchFamily="34" charset="0"/>
                <a:cs typeface="Century Gothic"/>
              </a:rPr>
              <a:t>The </a:t>
            </a:r>
            <a:r>
              <a:rPr lang="is-IS" sz="1400" b="1" dirty="0">
                <a:latin typeface="Sassoon Infant Std" panose="020B0503020103030203" pitchFamily="34" charset="0"/>
                <a:cs typeface="Century Gothic"/>
              </a:rPr>
              <a:t>Learn Together</a:t>
            </a:r>
            <a:r>
              <a:rPr lang="is-IS" sz="1200" b="1" dirty="0">
                <a:latin typeface="Sassoon Infant Std" panose="020B0503020103030203" pitchFamily="34" charset="0"/>
                <a:cs typeface="Century Gothic"/>
              </a:rPr>
              <a:t> </a:t>
            </a:r>
            <a:r>
              <a:rPr lang="en-GB" sz="1200" dirty="0">
                <a:latin typeface="Sassoon Infant Std" panose="020B0503020103030203" pitchFamily="34" charset="0"/>
                <a:cs typeface="Century Gothic"/>
              </a:rPr>
              <a:t>area we are focusing on will be: ‘</a:t>
            </a:r>
            <a:r>
              <a:rPr lang="en-GB" sz="1200" dirty="0">
                <a:latin typeface="Sassoon Infant Std" panose="020B0503020103030203" pitchFamily="34" charset="0"/>
              </a:rPr>
              <a:t>We can make a difference.’ </a:t>
            </a:r>
            <a:r>
              <a:rPr lang="is-IS" sz="1200" b="1" dirty="0">
                <a:latin typeface="Sassoon Infant Std" panose="020B0503020103030203" pitchFamily="34" charset="0"/>
                <a:cs typeface="Century Gothic"/>
              </a:rPr>
              <a:t>JIGSAW</a:t>
            </a:r>
            <a:r>
              <a:rPr lang="is-IS" sz="1200" dirty="0">
                <a:latin typeface="Sassoon Infant Std" panose="020B0503020103030203" pitchFamily="34" charset="0"/>
                <a:cs typeface="Century Gothic"/>
              </a:rPr>
              <a:t> focus: ’</a:t>
            </a:r>
            <a:r>
              <a:rPr lang="en-GB" sz="1200" i="0" u="none" strike="noStrike" dirty="0">
                <a:effectLst/>
                <a:latin typeface="Sassoon Infant Std" panose="020B0503020103030203" pitchFamily="34" charset="0"/>
              </a:rPr>
              <a:t>Changing me’</a:t>
            </a:r>
            <a:endParaRPr lang="is-IS" sz="1200" dirty="0">
              <a:latin typeface="Sassoon Infant Std" panose="020B0503020103030203" pitchFamily="34" charset="0"/>
              <a:cs typeface="Century Gothic"/>
            </a:endParaRPr>
          </a:p>
        </p:txBody>
      </p:sp>
      <p:sp>
        <p:nvSpPr>
          <p:cNvPr id="12" name="TextBox 11">
            <a:extLst>
              <a:ext uri="{FF2B5EF4-FFF2-40B4-BE49-F238E27FC236}">
                <a16:creationId xmlns:a16="http://schemas.microsoft.com/office/drawing/2014/main" id="{A324760C-284C-9B4F-861F-A952F0B0381C}"/>
              </a:ext>
            </a:extLst>
          </p:cNvPr>
          <p:cNvSpPr txBox="1"/>
          <p:nvPr/>
        </p:nvSpPr>
        <p:spPr>
          <a:xfrm>
            <a:off x="7833913" y="2529874"/>
            <a:ext cx="3659546" cy="2339102"/>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Understanding of the World</a:t>
            </a:r>
          </a:p>
          <a:p>
            <a:r>
              <a:rPr lang="is-IS" sz="1200" dirty="0">
                <a:latin typeface="Sassoon Infant Std" panose="020B0503020103030203" pitchFamily="34" charset="0"/>
                <a:cs typeface="Century Gothic"/>
              </a:rPr>
              <a:t>We will be:</a:t>
            </a:r>
          </a:p>
          <a:p>
            <a:pPr marL="285750" indent="-285750" fontAlgn="base">
              <a:buFont typeface="Arial" panose="020B0604020202020204" pitchFamily="34" charset="0"/>
              <a:buChar char="•"/>
            </a:pPr>
            <a:r>
              <a:rPr lang="en-GB" sz="1200" dirty="0">
                <a:latin typeface="Sassoon Infant Std" panose="020B0503020103030203" pitchFamily="34" charset="0"/>
              </a:rPr>
              <a:t>Understand the importance of looking after our own environment. </a:t>
            </a:r>
          </a:p>
          <a:p>
            <a:pPr marL="285750" indent="-285750" fontAlgn="base">
              <a:buFont typeface="Arial" panose="020B0604020202020204" pitchFamily="34" charset="0"/>
              <a:buChar char="•"/>
            </a:pPr>
            <a:r>
              <a:rPr lang="en-GB" sz="1200" dirty="0">
                <a:latin typeface="Sassoon Infant Std" panose="020B0503020103030203" pitchFamily="34" charset="0"/>
              </a:rPr>
              <a:t>Explore climate change and the effects of oceans getting warmer.</a:t>
            </a:r>
          </a:p>
          <a:p>
            <a:pPr marL="285750" indent="-285750" fontAlgn="base">
              <a:buFont typeface="Arial" panose="020B0604020202020204" pitchFamily="34" charset="0"/>
              <a:buChar char="•"/>
            </a:pPr>
            <a:r>
              <a:rPr lang="en-GB" sz="1200" dirty="0">
                <a:latin typeface="Sassoon Infant Std" panose="020B0503020103030203" pitchFamily="34" charset="0"/>
              </a:rPr>
              <a:t>Explore immediate environments using language linked to what they see such as small, spacious, tall, hidden, clean, dirty, dangerous, safe.</a:t>
            </a:r>
            <a:r>
              <a:rPr lang="en-GB" sz="1200" b="0" i="0" u="none" strike="noStrike" dirty="0">
                <a:solidFill>
                  <a:srgbClr val="000000"/>
                </a:solidFill>
                <a:effectLst/>
                <a:latin typeface="Sassoon Infant Std" panose="020B0503020103030203" pitchFamily="34" charset="0"/>
              </a:rPr>
              <a:t> </a:t>
            </a:r>
          </a:p>
          <a:p>
            <a:pPr marL="285750" indent="-285750" fontAlgn="base">
              <a:buFont typeface="Arial" panose="020B0604020202020204" pitchFamily="34" charset="0"/>
              <a:buChar char="•"/>
            </a:pPr>
            <a:r>
              <a:rPr lang="en-GB" sz="1200" dirty="0">
                <a:latin typeface="Sassoon Infant Std" panose="020B0503020103030203" pitchFamily="34" charset="0"/>
              </a:rPr>
              <a:t>Looking at celebrations of learning and growing from babies to adults starting school as a mile stone. </a:t>
            </a:r>
            <a:endParaRPr lang="en-GB" sz="1200" b="0" i="0" u="none" strike="noStrike" dirty="0">
              <a:effectLst/>
              <a:latin typeface="Sassoon Infant Std" panose="020B0503020103030203" pitchFamily="34" charset="0"/>
            </a:endParaRPr>
          </a:p>
        </p:txBody>
      </p:sp>
      <p:sp>
        <p:nvSpPr>
          <p:cNvPr id="2" name="Rounded Rectangle 1">
            <a:extLst>
              <a:ext uri="{FF2B5EF4-FFF2-40B4-BE49-F238E27FC236}">
                <a16:creationId xmlns:a16="http://schemas.microsoft.com/office/drawing/2014/main" id="{4239AF37-8E0F-8E47-8010-763F79E94EFC}"/>
              </a:ext>
            </a:extLst>
          </p:cNvPr>
          <p:cNvSpPr/>
          <p:nvPr/>
        </p:nvSpPr>
        <p:spPr>
          <a:xfrm>
            <a:off x="3938431" y="1991023"/>
            <a:ext cx="3411269" cy="1005388"/>
          </a:xfrm>
          <a:prstGeom prst="roundRect">
            <a:avLst/>
          </a:prstGeom>
          <a:solidFill>
            <a:srgbClr val="EF93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Sassoon Infant Std" panose="020B0503020103030203" pitchFamily="34" charset="0"/>
              </a:rPr>
              <a:t>Term 6</a:t>
            </a:r>
          </a:p>
          <a:p>
            <a:pPr algn="ctr"/>
            <a:r>
              <a:rPr lang="en-US" dirty="0">
                <a:solidFill>
                  <a:schemeClr val="tx1"/>
                </a:solidFill>
                <a:latin typeface="Sassoon Infant Std" panose="020B0503020103030203" pitchFamily="34" charset="0"/>
              </a:rPr>
              <a:t>Who lives at the seaside?</a:t>
            </a:r>
          </a:p>
          <a:p>
            <a:pPr marL="285750" indent="-285750" algn="ctr">
              <a:buFont typeface="Arial" panose="020B0604020202020204" pitchFamily="34" charset="0"/>
              <a:buChar char="•"/>
            </a:pPr>
            <a:r>
              <a:rPr lang="en-US" sz="1200" dirty="0">
                <a:solidFill>
                  <a:schemeClr val="tx1"/>
                </a:solidFill>
                <a:latin typeface="Sassoon Infant Std" panose="020B0503020103030203" pitchFamily="34" charset="0"/>
              </a:rPr>
              <a:t>We will be learning about seaside animals and environments.</a:t>
            </a:r>
          </a:p>
        </p:txBody>
      </p:sp>
      <p:sp>
        <p:nvSpPr>
          <p:cNvPr id="11" name="TextBox 10">
            <a:extLst>
              <a:ext uri="{FF2B5EF4-FFF2-40B4-BE49-F238E27FC236}">
                <a16:creationId xmlns:a16="http://schemas.microsoft.com/office/drawing/2014/main" id="{CC5CDB92-27ED-9E93-FEA7-94AE15A632A4}"/>
              </a:ext>
            </a:extLst>
          </p:cNvPr>
          <p:cNvSpPr txBox="1"/>
          <p:nvPr/>
        </p:nvSpPr>
        <p:spPr>
          <a:xfrm>
            <a:off x="3553607" y="3839137"/>
            <a:ext cx="3659546" cy="738664"/>
          </a:xfrm>
          <a:prstGeom prst="rect">
            <a:avLst/>
          </a:prstGeom>
          <a:ln w="38100">
            <a:solidFill>
              <a:srgbClr val="EF93EE"/>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Key vocabulary:</a:t>
            </a:r>
          </a:p>
          <a:p>
            <a:r>
              <a:rPr lang="is-IS" sz="1400" dirty="0">
                <a:latin typeface="Sassoon Infant Std" panose="020B0503020103030203" pitchFamily="34" charset="0"/>
                <a:cs typeface="Century Gothic"/>
              </a:rPr>
              <a:t>Seaside, shell, crab, rock pool, sculpture, fish, school</a:t>
            </a:r>
          </a:p>
        </p:txBody>
      </p:sp>
      <p:pic>
        <p:nvPicPr>
          <p:cNvPr id="13" name="Graphic 12" descr="Octopus with solid fill">
            <a:extLst>
              <a:ext uri="{FF2B5EF4-FFF2-40B4-BE49-F238E27FC236}">
                <a16:creationId xmlns:a16="http://schemas.microsoft.com/office/drawing/2014/main" id="{1BB1AD77-A3E5-CFFB-6E56-FD7A6690E56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376295" y="2201390"/>
            <a:ext cx="914400" cy="914400"/>
          </a:xfrm>
          <a:prstGeom prst="rect">
            <a:avLst/>
          </a:prstGeom>
        </p:spPr>
      </p:pic>
      <p:pic>
        <p:nvPicPr>
          <p:cNvPr id="15" name="Graphic 14" descr="Seahorse with solid fill">
            <a:extLst>
              <a:ext uri="{FF2B5EF4-FFF2-40B4-BE49-F238E27FC236}">
                <a16:creationId xmlns:a16="http://schemas.microsoft.com/office/drawing/2014/main" id="{FFCCD585-A50A-DA14-8A74-87DE5456194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902274" y="1963842"/>
            <a:ext cx="914400" cy="914400"/>
          </a:xfrm>
          <a:prstGeom prst="rect">
            <a:avLst/>
          </a:prstGeom>
        </p:spPr>
      </p:pic>
    </p:spTree>
    <p:extLst>
      <p:ext uri="{BB962C8B-B14F-4D97-AF65-F5344CB8AC3E}">
        <p14:creationId xmlns:p14="http://schemas.microsoft.com/office/powerpoint/2010/main" val="1972589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18" ma:contentTypeDescription="Create a new document." ma:contentTypeScope="" ma:versionID="71de23d96eafed0a8d6c0e13b957720d">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75a683c7e080ebfbb5607e4722712556"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8ecfb6c-9837-482b-8686-2a3ae99ebc30}"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C7DF47-F658-47F8-ACDC-A910570842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8db74-e871-444f-9863-37bd1cbb2438"/>
    <ds:schemaRef ds:uri="859e476f-6fb8-4f94-81b5-67fb467e7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2099FA-CB12-4997-9192-C92D78C5351C}">
  <ds:schemaRefs>
    <ds:schemaRef ds:uri="http://purl.org/dc/dcmitype/"/>
    <ds:schemaRef ds:uri="http://schemas.microsoft.com/office/infopath/2007/PartnerControls"/>
    <ds:schemaRef ds:uri="859e476f-6fb8-4f94-81b5-67fb467e7b29"/>
    <ds:schemaRef ds:uri="http://schemas.microsoft.com/office/2006/documentManagement/types"/>
    <ds:schemaRef ds:uri="60b8db74-e871-444f-9863-37bd1cbb2438"/>
    <ds:schemaRef ds:uri="http://schemas.microsoft.com/office/2006/metadata/properties"/>
    <ds:schemaRef ds:uri="http://purl.org/dc/term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FF53DFF8-4971-4C84-84D2-F1F6CEBF61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1535</TotalTime>
  <Words>469</Words>
  <Application>Microsoft Macintosh PowerPoint</Application>
  <PresentationFormat>Widescreen</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 Infant Std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Westwood</dc:creator>
  <cp:lastModifiedBy>Emma Challenor</cp:lastModifiedBy>
  <cp:revision>50</cp:revision>
  <dcterms:created xsi:type="dcterms:W3CDTF">2020-09-18T06:55:54Z</dcterms:created>
  <dcterms:modified xsi:type="dcterms:W3CDTF">2026-05-19T07:57:56Z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