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5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93E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3B68010-32E2-6CE7-A2C0-BA0D56CF5D6C}" v="24" dt="2026-01-05T12:03:52.1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5198"/>
  </p:normalViewPr>
  <p:slideViewPr>
    <p:cSldViewPr snapToGrid="0" snapToObjects="1">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ouise Roberts" userId="S::louise.roberts@parklandset.org.uk::6aed88f7-4c7c-4d15-baca-f577b42c96e1" providerId="AD" clId="Web-{F3B68010-32E2-6CE7-A2C0-BA0D56CF5D6C}"/>
    <pc:docChg chg="modSld">
      <pc:chgData name="Louise Roberts" userId="S::louise.roberts@parklandset.org.uk::6aed88f7-4c7c-4d15-baca-f577b42c96e1" providerId="AD" clId="Web-{F3B68010-32E2-6CE7-A2C0-BA0D56CF5D6C}" dt="2026-01-05T12:03:49.264" v="10" actId="20577"/>
      <pc:docMkLst>
        <pc:docMk/>
      </pc:docMkLst>
      <pc:sldChg chg="modSp">
        <pc:chgData name="Louise Roberts" userId="S::louise.roberts@parklandset.org.uk::6aed88f7-4c7c-4d15-baca-f577b42c96e1" providerId="AD" clId="Web-{F3B68010-32E2-6CE7-A2C0-BA0D56CF5D6C}" dt="2026-01-05T12:03:49.264" v="10" actId="20577"/>
        <pc:sldMkLst>
          <pc:docMk/>
          <pc:sldMk cId="1972589498" sldId="256"/>
        </pc:sldMkLst>
        <pc:spChg chg="mod">
          <ac:chgData name="Louise Roberts" userId="S::louise.roberts@parklandset.org.uk::6aed88f7-4c7c-4d15-baca-f577b42c96e1" providerId="AD" clId="Web-{F3B68010-32E2-6CE7-A2C0-BA0D56CF5D6C}" dt="2026-01-05T12:03:17.842" v="4" actId="20577"/>
          <ac:spMkLst>
            <pc:docMk/>
            <pc:sldMk cId="1972589498" sldId="256"/>
            <ac:spMk id="5" creationId="{0A8BACB2-0951-BB42-81F1-6FCADFBF4184}"/>
          </ac:spMkLst>
        </pc:spChg>
        <pc:spChg chg="mod">
          <ac:chgData name="Louise Roberts" userId="S::louise.roberts@parklandset.org.uk::6aed88f7-4c7c-4d15-baca-f577b42c96e1" providerId="AD" clId="Web-{F3B68010-32E2-6CE7-A2C0-BA0D56CF5D6C}" dt="2026-01-05T12:03:33.639" v="6" actId="20577"/>
          <ac:spMkLst>
            <pc:docMk/>
            <pc:sldMk cId="1972589498" sldId="256"/>
            <ac:spMk id="6" creationId="{21676539-C56B-F347-94B9-C1F9C8C924A5}"/>
          </ac:spMkLst>
        </pc:spChg>
        <pc:spChg chg="mod">
          <ac:chgData name="Louise Roberts" userId="S::louise.roberts@parklandset.org.uk::6aed88f7-4c7c-4d15-baca-f577b42c96e1" providerId="AD" clId="Web-{F3B68010-32E2-6CE7-A2C0-BA0D56CF5D6C}" dt="2026-01-05T12:03:49.264" v="10" actId="20577"/>
          <ac:spMkLst>
            <pc:docMk/>
            <pc:sldMk cId="1972589498" sldId="256"/>
            <ac:spMk id="9" creationId="{5C005A44-75BD-084E-A2D9-B8FFCFBD957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E9DE2-1C43-1D46-A69C-5343629CF60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8CBA1C1E-F933-2F48-9155-A897FA32E6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49FA3D72-85BD-CA4A-A250-37BD305F57AF}"/>
              </a:ext>
            </a:extLst>
          </p:cNvPr>
          <p:cNvSpPr>
            <a:spLocks noGrp="1"/>
          </p:cNvSpPr>
          <p:nvPr>
            <p:ph type="dt" sz="half" idx="10"/>
          </p:nvPr>
        </p:nvSpPr>
        <p:spPr/>
        <p:txBody>
          <a:bodyPr/>
          <a:lstStyle/>
          <a:p>
            <a:fld id="{4A01428A-5F76-3F47-85AB-1D55842A5472}" type="datetimeFigureOut">
              <a:rPr lang="en-US" smtClean="0"/>
              <a:t>1/5/2026</a:t>
            </a:fld>
            <a:endParaRPr lang="en-US" dirty="0"/>
          </a:p>
        </p:txBody>
      </p:sp>
      <p:sp>
        <p:nvSpPr>
          <p:cNvPr id="5" name="Footer Placeholder 4">
            <a:extLst>
              <a:ext uri="{FF2B5EF4-FFF2-40B4-BE49-F238E27FC236}">
                <a16:creationId xmlns:a16="http://schemas.microsoft.com/office/drawing/2014/main" id="{647A321C-014C-244E-98E3-09B0EBF2F5D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3430F5B-71DF-F449-9676-91DAFCD55279}"/>
              </a:ext>
            </a:extLst>
          </p:cNvPr>
          <p:cNvSpPr>
            <a:spLocks noGrp="1"/>
          </p:cNvSpPr>
          <p:nvPr>
            <p:ph type="sldNum" sz="quarter" idx="12"/>
          </p:nvPr>
        </p:nvSpPr>
        <p:spPr/>
        <p:txBody>
          <a:bodyPr/>
          <a:lstStyle/>
          <a:p>
            <a:fld id="{6074E844-DFC8-7440-9883-6658D9747030}" type="slidenum">
              <a:rPr lang="en-US" smtClean="0"/>
              <a:t>‹#›</a:t>
            </a:fld>
            <a:endParaRPr lang="en-US" dirty="0"/>
          </a:p>
        </p:txBody>
      </p:sp>
    </p:spTree>
    <p:extLst>
      <p:ext uri="{BB962C8B-B14F-4D97-AF65-F5344CB8AC3E}">
        <p14:creationId xmlns:p14="http://schemas.microsoft.com/office/powerpoint/2010/main" val="642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CEB05-1D8E-454E-958F-D0FA7F89E4EE}"/>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3FEB833D-53A3-FD4A-B8B8-B6D2F18BCAB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A04AF03-CCBB-9244-BC6E-6A91A7CF03C3}"/>
              </a:ext>
            </a:extLst>
          </p:cNvPr>
          <p:cNvSpPr>
            <a:spLocks noGrp="1"/>
          </p:cNvSpPr>
          <p:nvPr>
            <p:ph type="dt" sz="half" idx="10"/>
          </p:nvPr>
        </p:nvSpPr>
        <p:spPr/>
        <p:txBody>
          <a:bodyPr/>
          <a:lstStyle/>
          <a:p>
            <a:fld id="{4A01428A-5F76-3F47-85AB-1D55842A5472}" type="datetimeFigureOut">
              <a:rPr lang="en-US" smtClean="0"/>
              <a:t>1/5/2026</a:t>
            </a:fld>
            <a:endParaRPr lang="en-US" dirty="0"/>
          </a:p>
        </p:txBody>
      </p:sp>
      <p:sp>
        <p:nvSpPr>
          <p:cNvPr id="5" name="Footer Placeholder 4">
            <a:extLst>
              <a:ext uri="{FF2B5EF4-FFF2-40B4-BE49-F238E27FC236}">
                <a16:creationId xmlns:a16="http://schemas.microsoft.com/office/drawing/2014/main" id="{4F9777BE-8BD9-0140-8F97-F841F140EC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086D382-0ABC-8C4D-BD34-9CAACB043DA8}"/>
              </a:ext>
            </a:extLst>
          </p:cNvPr>
          <p:cNvSpPr>
            <a:spLocks noGrp="1"/>
          </p:cNvSpPr>
          <p:nvPr>
            <p:ph type="sldNum" sz="quarter" idx="12"/>
          </p:nvPr>
        </p:nvSpPr>
        <p:spPr/>
        <p:txBody>
          <a:bodyPr/>
          <a:lstStyle/>
          <a:p>
            <a:fld id="{6074E844-DFC8-7440-9883-6658D9747030}" type="slidenum">
              <a:rPr lang="en-US" smtClean="0"/>
              <a:t>‹#›</a:t>
            </a:fld>
            <a:endParaRPr lang="en-US" dirty="0"/>
          </a:p>
        </p:txBody>
      </p:sp>
    </p:spTree>
    <p:extLst>
      <p:ext uri="{BB962C8B-B14F-4D97-AF65-F5344CB8AC3E}">
        <p14:creationId xmlns:p14="http://schemas.microsoft.com/office/powerpoint/2010/main" val="332817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2ED2A7-B6B0-0A4D-AF46-D1E80882081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DC63E673-6096-1647-9984-2F5730407BED}"/>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496F33A-87CB-E747-8FC9-466479F0E41A}"/>
              </a:ext>
            </a:extLst>
          </p:cNvPr>
          <p:cNvSpPr>
            <a:spLocks noGrp="1"/>
          </p:cNvSpPr>
          <p:nvPr>
            <p:ph type="dt" sz="half" idx="10"/>
          </p:nvPr>
        </p:nvSpPr>
        <p:spPr/>
        <p:txBody>
          <a:bodyPr/>
          <a:lstStyle/>
          <a:p>
            <a:fld id="{4A01428A-5F76-3F47-85AB-1D55842A5472}" type="datetimeFigureOut">
              <a:rPr lang="en-US" smtClean="0"/>
              <a:t>1/5/2026</a:t>
            </a:fld>
            <a:endParaRPr lang="en-US" dirty="0"/>
          </a:p>
        </p:txBody>
      </p:sp>
      <p:sp>
        <p:nvSpPr>
          <p:cNvPr id="5" name="Footer Placeholder 4">
            <a:extLst>
              <a:ext uri="{FF2B5EF4-FFF2-40B4-BE49-F238E27FC236}">
                <a16:creationId xmlns:a16="http://schemas.microsoft.com/office/drawing/2014/main" id="{5FDAE99F-0EFE-AE4B-902D-2F1A5522781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60DF231-4FFA-E14F-9686-593496CB0976}"/>
              </a:ext>
            </a:extLst>
          </p:cNvPr>
          <p:cNvSpPr>
            <a:spLocks noGrp="1"/>
          </p:cNvSpPr>
          <p:nvPr>
            <p:ph type="sldNum" sz="quarter" idx="12"/>
          </p:nvPr>
        </p:nvSpPr>
        <p:spPr/>
        <p:txBody>
          <a:bodyPr/>
          <a:lstStyle/>
          <a:p>
            <a:fld id="{6074E844-DFC8-7440-9883-6658D9747030}" type="slidenum">
              <a:rPr lang="en-US" smtClean="0"/>
              <a:t>‹#›</a:t>
            </a:fld>
            <a:endParaRPr lang="en-US" dirty="0"/>
          </a:p>
        </p:txBody>
      </p:sp>
    </p:spTree>
    <p:extLst>
      <p:ext uri="{BB962C8B-B14F-4D97-AF65-F5344CB8AC3E}">
        <p14:creationId xmlns:p14="http://schemas.microsoft.com/office/powerpoint/2010/main" val="3965828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411C8-E53B-9B44-BFDD-1ECFD24D11E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0FCFBA8-1F07-CE4F-8917-39E859C68C8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2C1E294-73E9-9C4C-B6F9-F881659D4A50}"/>
              </a:ext>
            </a:extLst>
          </p:cNvPr>
          <p:cNvSpPr>
            <a:spLocks noGrp="1"/>
          </p:cNvSpPr>
          <p:nvPr>
            <p:ph type="dt" sz="half" idx="10"/>
          </p:nvPr>
        </p:nvSpPr>
        <p:spPr/>
        <p:txBody>
          <a:bodyPr/>
          <a:lstStyle/>
          <a:p>
            <a:fld id="{4A01428A-5F76-3F47-85AB-1D55842A5472}" type="datetimeFigureOut">
              <a:rPr lang="en-US" smtClean="0"/>
              <a:t>1/5/2026</a:t>
            </a:fld>
            <a:endParaRPr lang="en-US" dirty="0"/>
          </a:p>
        </p:txBody>
      </p:sp>
      <p:sp>
        <p:nvSpPr>
          <p:cNvPr id="5" name="Footer Placeholder 4">
            <a:extLst>
              <a:ext uri="{FF2B5EF4-FFF2-40B4-BE49-F238E27FC236}">
                <a16:creationId xmlns:a16="http://schemas.microsoft.com/office/drawing/2014/main" id="{8E1BC38D-54F9-7548-840E-EF7A87472AC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B19715B-1952-C34B-BB0A-AD06BCC8783A}"/>
              </a:ext>
            </a:extLst>
          </p:cNvPr>
          <p:cNvSpPr>
            <a:spLocks noGrp="1"/>
          </p:cNvSpPr>
          <p:nvPr>
            <p:ph type="sldNum" sz="quarter" idx="12"/>
          </p:nvPr>
        </p:nvSpPr>
        <p:spPr/>
        <p:txBody>
          <a:bodyPr/>
          <a:lstStyle/>
          <a:p>
            <a:fld id="{6074E844-DFC8-7440-9883-6658D9747030}" type="slidenum">
              <a:rPr lang="en-US" smtClean="0"/>
              <a:t>‹#›</a:t>
            </a:fld>
            <a:endParaRPr lang="en-US" dirty="0"/>
          </a:p>
        </p:txBody>
      </p:sp>
    </p:spTree>
    <p:extLst>
      <p:ext uri="{BB962C8B-B14F-4D97-AF65-F5344CB8AC3E}">
        <p14:creationId xmlns:p14="http://schemas.microsoft.com/office/powerpoint/2010/main" val="2156161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0D645-D15D-0E49-B6E4-9FF1A794DA4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144BFC8E-DD8D-C242-A212-73EABECC6E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13661D5-E3E8-4240-AAEA-746EC3A0D5E9}"/>
              </a:ext>
            </a:extLst>
          </p:cNvPr>
          <p:cNvSpPr>
            <a:spLocks noGrp="1"/>
          </p:cNvSpPr>
          <p:nvPr>
            <p:ph type="dt" sz="half" idx="10"/>
          </p:nvPr>
        </p:nvSpPr>
        <p:spPr/>
        <p:txBody>
          <a:bodyPr/>
          <a:lstStyle/>
          <a:p>
            <a:fld id="{4A01428A-5F76-3F47-85AB-1D55842A5472}" type="datetimeFigureOut">
              <a:rPr lang="en-US" smtClean="0"/>
              <a:t>1/5/2026</a:t>
            </a:fld>
            <a:endParaRPr lang="en-US" dirty="0"/>
          </a:p>
        </p:txBody>
      </p:sp>
      <p:sp>
        <p:nvSpPr>
          <p:cNvPr id="5" name="Footer Placeholder 4">
            <a:extLst>
              <a:ext uri="{FF2B5EF4-FFF2-40B4-BE49-F238E27FC236}">
                <a16:creationId xmlns:a16="http://schemas.microsoft.com/office/drawing/2014/main" id="{AA48F16B-C0C1-4E4E-AE79-17BD2A2B85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5DB510D-A8F2-C14D-82A6-DF436F005914}"/>
              </a:ext>
            </a:extLst>
          </p:cNvPr>
          <p:cNvSpPr>
            <a:spLocks noGrp="1"/>
          </p:cNvSpPr>
          <p:nvPr>
            <p:ph type="sldNum" sz="quarter" idx="12"/>
          </p:nvPr>
        </p:nvSpPr>
        <p:spPr/>
        <p:txBody>
          <a:bodyPr/>
          <a:lstStyle/>
          <a:p>
            <a:fld id="{6074E844-DFC8-7440-9883-6658D9747030}" type="slidenum">
              <a:rPr lang="en-US" smtClean="0"/>
              <a:t>‹#›</a:t>
            </a:fld>
            <a:endParaRPr lang="en-US" dirty="0"/>
          </a:p>
        </p:txBody>
      </p:sp>
    </p:spTree>
    <p:extLst>
      <p:ext uri="{BB962C8B-B14F-4D97-AF65-F5344CB8AC3E}">
        <p14:creationId xmlns:p14="http://schemas.microsoft.com/office/powerpoint/2010/main" val="1048659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F3E32-BD7D-4D4B-B992-EE220DAF586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59091326-59C7-574B-B81F-969D428B1A3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EAA3DEBB-62E4-7E4D-ACB0-F2B9A5A6207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CB6E5AB0-408F-9643-ABCC-00D30EFBCD6A}"/>
              </a:ext>
            </a:extLst>
          </p:cNvPr>
          <p:cNvSpPr>
            <a:spLocks noGrp="1"/>
          </p:cNvSpPr>
          <p:nvPr>
            <p:ph type="dt" sz="half" idx="10"/>
          </p:nvPr>
        </p:nvSpPr>
        <p:spPr/>
        <p:txBody>
          <a:bodyPr/>
          <a:lstStyle/>
          <a:p>
            <a:fld id="{4A01428A-5F76-3F47-85AB-1D55842A5472}" type="datetimeFigureOut">
              <a:rPr lang="en-US" smtClean="0"/>
              <a:t>1/5/2026</a:t>
            </a:fld>
            <a:endParaRPr lang="en-US" dirty="0"/>
          </a:p>
        </p:txBody>
      </p:sp>
      <p:sp>
        <p:nvSpPr>
          <p:cNvPr id="6" name="Footer Placeholder 5">
            <a:extLst>
              <a:ext uri="{FF2B5EF4-FFF2-40B4-BE49-F238E27FC236}">
                <a16:creationId xmlns:a16="http://schemas.microsoft.com/office/drawing/2014/main" id="{1B48AF75-6BE1-094A-A373-F3273DD6BC1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2BC8554-CFD1-7B46-B383-A90D95BF3018}"/>
              </a:ext>
            </a:extLst>
          </p:cNvPr>
          <p:cNvSpPr>
            <a:spLocks noGrp="1"/>
          </p:cNvSpPr>
          <p:nvPr>
            <p:ph type="sldNum" sz="quarter" idx="12"/>
          </p:nvPr>
        </p:nvSpPr>
        <p:spPr/>
        <p:txBody>
          <a:bodyPr/>
          <a:lstStyle/>
          <a:p>
            <a:fld id="{6074E844-DFC8-7440-9883-6658D9747030}" type="slidenum">
              <a:rPr lang="en-US" smtClean="0"/>
              <a:t>‹#›</a:t>
            </a:fld>
            <a:endParaRPr lang="en-US" dirty="0"/>
          </a:p>
        </p:txBody>
      </p:sp>
    </p:spTree>
    <p:extLst>
      <p:ext uri="{BB962C8B-B14F-4D97-AF65-F5344CB8AC3E}">
        <p14:creationId xmlns:p14="http://schemas.microsoft.com/office/powerpoint/2010/main" val="1125479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1FC9C-A1A7-3143-8E87-3EFC41D9BD54}"/>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EB6043C-74BC-D54F-AB24-97F1C60F65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02A46F90-4046-DE44-B16F-70D7F42A293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2FA8D383-67A6-AC41-BEC7-C72A3AD6D4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23AA19B0-0D42-A245-AE6B-DB2852BB363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C69B6D91-7DC2-7946-96CF-8334474DBCEA}"/>
              </a:ext>
            </a:extLst>
          </p:cNvPr>
          <p:cNvSpPr>
            <a:spLocks noGrp="1"/>
          </p:cNvSpPr>
          <p:nvPr>
            <p:ph type="dt" sz="half" idx="10"/>
          </p:nvPr>
        </p:nvSpPr>
        <p:spPr/>
        <p:txBody>
          <a:bodyPr/>
          <a:lstStyle/>
          <a:p>
            <a:fld id="{4A01428A-5F76-3F47-85AB-1D55842A5472}" type="datetimeFigureOut">
              <a:rPr lang="en-US" smtClean="0"/>
              <a:t>1/5/2026</a:t>
            </a:fld>
            <a:endParaRPr lang="en-US" dirty="0"/>
          </a:p>
        </p:txBody>
      </p:sp>
      <p:sp>
        <p:nvSpPr>
          <p:cNvPr id="8" name="Footer Placeholder 7">
            <a:extLst>
              <a:ext uri="{FF2B5EF4-FFF2-40B4-BE49-F238E27FC236}">
                <a16:creationId xmlns:a16="http://schemas.microsoft.com/office/drawing/2014/main" id="{0006DB25-5F1B-A442-BCD2-C03B947C93E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410B509-EB00-5A4C-8073-B0EAB1535B7D}"/>
              </a:ext>
            </a:extLst>
          </p:cNvPr>
          <p:cNvSpPr>
            <a:spLocks noGrp="1"/>
          </p:cNvSpPr>
          <p:nvPr>
            <p:ph type="sldNum" sz="quarter" idx="12"/>
          </p:nvPr>
        </p:nvSpPr>
        <p:spPr/>
        <p:txBody>
          <a:bodyPr/>
          <a:lstStyle/>
          <a:p>
            <a:fld id="{6074E844-DFC8-7440-9883-6658D9747030}" type="slidenum">
              <a:rPr lang="en-US" smtClean="0"/>
              <a:t>‹#›</a:t>
            </a:fld>
            <a:endParaRPr lang="en-US" dirty="0"/>
          </a:p>
        </p:txBody>
      </p:sp>
    </p:spTree>
    <p:extLst>
      <p:ext uri="{BB962C8B-B14F-4D97-AF65-F5344CB8AC3E}">
        <p14:creationId xmlns:p14="http://schemas.microsoft.com/office/powerpoint/2010/main" val="4253806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631A2-5AFA-AB45-880F-161C5046FF72}"/>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25133C14-7970-FD44-8595-E1B1DF63D924}"/>
              </a:ext>
            </a:extLst>
          </p:cNvPr>
          <p:cNvSpPr>
            <a:spLocks noGrp="1"/>
          </p:cNvSpPr>
          <p:nvPr>
            <p:ph type="dt" sz="half" idx="10"/>
          </p:nvPr>
        </p:nvSpPr>
        <p:spPr/>
        <p:txBody>
          <a:bodyPr/>
          <a:lstStyle/>
          <a:p>
            <a:fld id="{4A01428A-5F76-3F47-85AB-1D55842A5472}" type="datetimeFigureOut">
              <a:rPr lang="en-US" smtClean="0"/>
              <a:t>1/5/2026</a:t>
            </a:fld>
            <a:endParaRPr lang="en-US" dirty="0"/>
          </a:p>
        </p:txBody>
      </p:sp>
      <p:sp>
        <p:nvSpPr>
          <p:cNvPr id="4" name="Footer Placeholder 3">
            <a:extLst>
              <a:ext uri="{FF2B5EF4-FFF2-40B4-BE49-F238E27FC236}">
                <a16:creationId xmlns:a16="http://schemas.microsoft.com/office/drawing/2014/main" id="{A81E3A62-B562-CD47-809E-CF7588A7D90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953D443-F4B7-3D43-80BC-701BC99FE486}"/>
              </a:ext>
            </a:extLst>
          </p:cNvPr>
          <p:cNvSpPr>
            <a:spLocks noGrp="1"/>
          </p:cNvSpPr>
          <p:nvPr>
            <p:ph type="sldNum" sz="quarter" idx="12"/>
          </p:nvPr>
        </p:nvSpPr>
        <p:spPr/>
        <p:txBody>
          <a:bodyPr/>
          <a:lstStyle/>
          <a:p>
            <a:fld id="{6074E844-DFC8-7440-9883-6658D9747030}" type="slidenum">
              <a:rPr lang="en-US" smtClean="0"/>
              <a:t>‹#›</a:t>
            </a:fld>
            <a:endParaRPr lang="en-US" dirty="0"/>
          </a:p>
        </p:txBody>
      </p:sp>
    </p:spTree>
    <p:extLst>
      <p:ext uri="{BB962C8B-B14F-4D97-AF65-F5344CB8AC3E}">
        <p14:creationId xmlns:p14="http://schemas.microsoft.com/office/powerpoint/2010/main" val="2254698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0972562-54A1-6042-AFFF-BD2C6AF5EF19}"/>
              </a:ext>
            </a:extLst>
          </p:cNvPr>
          <p:cNvSpPr>
            <a:spLocks noGrp="1"/>
          </p:cNvSpPr>
          <p:nvPr>
            <p:ph type="dt" sz="half" idx="10"/>
          </p:nvPr>
        </p:nvSpPr>
        <p:spPr/>
        <p:txBody>
          <a:bodyPr/>
          <a:lstStyle/>
          <a:p>
            <a:fld id="{4A01428A-5F76-3F47-85AB-1D55842A5472}" type="datetimeFigureOut">
              <a:rPr lang="en-US" smtClean="0"/>
              <a:t>1/5/2026</a:t>
            </a:fld>
            <a:endParaRPr lang="en-US" dirty="0"/>
          </a:p>
        </p:txBody>
      </p:sp>
      <p:sp>
        <p:nvSpPr>
          <p:cNvPr id="3" name="Footer Placeholder 2">
            <a:extLst>
              <a:ext uri="{FF2B5EF4-FFF2-40B4-BE49-F238E27FC236}">
                <a16:creationId xmlns:a16="http://schemas.microsoft.com/office/drawing/2014/main" id="{6C4C68F1-7BC1-884D-B9A1-F09620FD9E4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F223928B-C1D6-0140-A6EA-C2E0B8AA8217}"/>
              </a:ext>
            </a:extLst>
          </p:cNvPr>
          <p:cNvSpPr>
            <a:spLocks noGrp="1"/>
          </p:cNvSpPr>
          <p:nvPr>
            <p:ph type="sldNum" sz="quarter" idx="12"/>
          </p:nvPr>
        </p:nvSpPr>
        <p:spPr/>
        <p:txBody>
          <a:bodyPr/>
          <a:lstStyle/>
          <a:p>
            <a:fld id="{6074E844-DFC8-7440-9883-6658D9747030}" type="slidenum">
              <a:rPr lang="en-US" smtClean="0"/>
              <a:t>‹#›</a:t>
            </a:fld>
            <a:endParaRPr lang="en-US" dirty="0"/>
          </a:p>
        </p:txBody>
      </p:sp>
    </p:spTree>
    <p:extLst>
      <p:ext uri="{BB962C8B-B14F-4D97-AF65-F5344CB8AC3E}">
        <p14:creationId xmlns:p14="http://schemas.microsoft.com/office/powerpoint/2010/main" val="1328313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53C3C-53D7-D74C-AEF9-0470078308C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0A3A3759-7BFC-9744-9EE3-466D3114E2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28176F89-02B1-444C-AB52-F00CF78683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16D1E21-CA1B-FA48-A5B5-DB6E7626F1EA}"/>
              </a:ext>
            </a:extLst>
          </p:cNvPr>
          <p:cNvSpPr>
            <a:spLocks noGrp="1"/>
          </p:cNvSpPr>
          <p:nvPr>
            <p:ph type="dt" sz="half" idx="10"/>
          </p:nvPr>
        </p:nvSpPr>
        <p:spPr/>
        <p:txBody>
          <a:bodyPr/>
          <a:lstStyle/>
          <a:p>
            <a:fld id="{4A01428A-5F76-3F47-85AB-1D55842A5472}" type="datetimeFigureOut">
              <a:rPr lang="en-US" smtClean="0"/>
              <a:t>1/5/2026</a:t>
            </a:fld>
            <a:endParaRPr lang="en-US" dirty="0"/>
          </a:p>
        </p:txBody>
      </p:sp>
      <p:sp>
        <p:nvSpPr>
          <p:cNvPr id="6" name="Footer Placeholder 5">
            <a:extLst>
              <a:ext uri="{FF2B5EF4-FFF2-40B4-BE49-F238E27FC236}">
                <a16:creationId xmlns:a16="http://schemas.microsoft.com/office/drawing/2014/main" id="{766F1B16-E2E2-5644-9072-2F68DFCDB8A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EFCA3F2-DA05-094D-AC1F-BA566F315ECE}"/>
              </a:ext>
            </a:extLst>
          </p:cNvPr>
          <p:cNvSpPr>
            <a:spLocks noGrp="1"/>
          </p:cNvSpPr>
          <p:nvPr>
            <p:ph type="sldNum" sz="quarter" idx="12"/>
          </p:nvPr>
        </p:nvSpPr>
        <p:spPr/>
        <p:txBody>
          <a:bodyPr/>
          <a:lstStyle/>
          <a:p>
            <a:fld id="{6074E844-DFC8-7440-9883-6658D9747030}" type="slidenum">
              <a:rPr lang="en-US" smtClean="0"/>
              <a:t>‹#›</a:t>
            </a:fld>
            <a:endParaRPr lang="en-US" dirty="0"/>
          </a:p>
        </p:txBody>
      </p:sp>
    </p:spTree>
    <p:extLst>
      <p:ext uri="{BB962C8B-B14F-4D97-AF65-F5344CB8AC3E}">
        <p14:creationId xmlns:p14="http://schemas.microsoft.com/office/powerpoint/2010/main" val="3190090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C92AE-51A6-0949-AD28-09CE957C62C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435FACB0-BDF4-0242-BD9A-6FBA42BE0C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0680DC94-91E6-8849-BBC7-0443DDAF3E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7C819DA-CB1D-AA40-8A5A-C876D28ABD24}"/>
              </a:ext>
            </a:extLst>
          </p:cNvPr>
          <p:cNvSpPr>
            <a:spLocks noGrp="1"/>
          </p:cNvSpPr>
          <p:nvPr>
            <p:ph type="dt" sz="half" idx="10"/>
          </p:nvPr>
        </p:nvSpPr>
        <p:spPr/>
        <p:txBody>
          <a:bodyPr/>
          <a:lstStyle/>
          <a:p>
            <a:fld id="{4A01428A-5F76-3F47-85AB-1D55842A5472}" type="datetimeFigureOut">
              <a:rPr lang="en-US" smtClean="0"/>
              <a:t>1/5/2026</a:t>
            </a:fld>
            <a:endParaRPr lang="en-US" dirty="0"/>
          </a:p>
        </p:txBody>
      </p:sp>
      <p:sp>
        <p:nvSpPr>
          <p:cNvPr id="6" name="Footer Placeholder 5">
            <a:extLst>
              <a:ext uri="{FF2B5EF4-FFF2-40B4-BE49-F238E27FC236}">
                <a16:creationId xmlns:a16="http://schemas.microsoft.com/office/drawing/2014/main" id="{B380CE07-4A59-D14D-B5FB-C83D7E3BDDA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334FCD2-875E-C840-AC62-FA766363AD6F}"/>
              </a:ext>
            </a:extLst>
          </p:cNvPr>
          <p:cNvSpPr>
            <a:spLocks noGrp="1"/>
          </p:cNvSpPr>
          <p:nvPr>
            <p:ph type="sldNum" sz="quarter" idx="12"/>
          </p:nvPr>
        </p:nvSpPr>
        <p:spPr/>
        <p:txBody>
          <a:bodyPr/>
          <a:lstStyle/>
          <a:p>
            <a:fld id="{6074E844-DFC8-7440-9883-6658D9747030}" type="slidenum">
              <a:rPr lang="en-US" smtClean="0"/>
              <a:t>‹#›</a:t>
            </a:fld>
            <a:endParaRPr lang="en-US" dirty="0"/>
          </a:p>
        </p:txBody>
      </p:sp>
    </p:spTree>
    <p:extLst>
      <p:ext uri="{BB962C8B-B14F-4D97-AF65-F5344CB8AC3E}">
        <p14:creationId xmlns:p14="http://schemas.microsoft.com/office/powerpoint/2010/main" val="233921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F6F60CD-1F03-8049-AB98-D11AFAABF7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F4FC8196-1000-6848-AC29-5E7C927CA8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3E70FFA-D129-CF48-8282-B038C498C5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01428A-5F76-3F47-85AB-1D55842A5472}" type="datetimeFigureOut">
              <a:rPr lang="en-US" smtClean="0"/>
              <a:t>1/5/2026</a:t>
            </a:fld>
            <a:endParaRPr lang="en-US" dirty="0"/>
          </a:p>
        </p:txBody>
      </p:sp>
      <p:sp>
        <p:nvSpPr>
          <p:cNvPr id="5" name="Footer Placeholder 4">
            <a:extLst>
              <a:ext uri="{FF2B5EF4-FFF2-40B4-BE49-F238E27FC236}">
                <a16:creationId xmlns:a16="http://schemas.microsoft.com/office/drawing/2014/main" id="{76BE735A-5E51-1A47-9A42-FE774A6663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3F2D15AA-1514-6E4D-B4D1-2DD571AD81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74E844-DFC8-7440-9883-6658D9747030}" type="slidenum">
              <a:rPr lang="en-US" smtClean="0"/>
              <a:t>‹#›</a:t>
            </a:fld>
            <a:endParaRPr lang="en-US" dirty="0"/>
          </a:p>
        </p:txBody>
      </p:sp>
    </p:spTree>
    <p:extLst>
      <p:ext uri="{BB962C8B-B14F-4D97-AF65-F5344CB8AC3E}">
        <p14:creationId xmlns:p14="http://schemas.microsoft.com/office/powerpoint/2010/main" val="13019394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6" descr="11,071 Spinning Top Toy Images, Stock Photos, 3D objects, &amp; Vectors |  Shutterstock">
            <a:extLst>
              <a:ext uri="{FF2B5EF4-FFF2-40B4-BE49-F238E27FC236}">
                <a16:creationId xmlns:a16="http://schemas.microsoft.com/office/drawing/2014/main" id="{56555B6E-DE3D-38BE-F22B-52503D47C3A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1976" t="9099" r="21787" b="23835"/>
          <a:stretch/>
        </p:blipFill>
        <p:spPr bwMode="auto">
          <a:xfrm rot="201808">
            <a:off x="6909731" y="3177062"/>
            <a:ext cx="814454" cy="1046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D7AE716F-4FC8-7848-88F0-FCB498953B82}"/>
              </a:ext>
            </a:extLst>
          </p:cNvPr>
          <p:cNvSpPr txBox="1"/>
          <p:nvPr/>
        </p:nvSpPr>
        <p:spPr>
          <a:xfrm>
            <a:off x="3110662" y="4250364"/>
            <a:ext cx="4694422" cy="2462213"/>
          </a:xfrm>
          <a:prstGeom prst="rect">
            <a:avLst/>
          </a:prstGeom>
          <a:ln w="38100">
            <a:solidFill>
              <a:srgbClr val="FF000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b="1" dirty="0">
                <a:latin typeface="Sassoon Infant Std" panose="020B0503020103030203" pitchFamily="34" charset="0"/>
                <a:cs typeface="Century Gothic"/>
              </a:rPr>
              <a:t>Physical Development</a:t>
            </a:r>
          </a:p>
          <a:p>
            <a:r>
              <a:rPr lang="is-IS" sz="1400" dirty="0">
                <a:latin typeface="Sassoon Infant Std" panose="020B0503020103030203" pitchFamily="34" charset="0"/>
                <a:cs typeface="Century Gothic"/>
              </a:rPr>
              <a:t>To develop our skills we will...</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Practise writing our names</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Play finger strength games such as dough disco</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Use RWI mnemonics to support letter formation</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Use using cutlery with independence</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Find different ways to move</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Look at how exercise effects our body</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Practise how to use a range of tools effectively and safely such as scissors.</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Write independently during continuous provision</a:t>
            </a:r>
          </a:p>
        </p:txBody>
      </p:sp>
      <p:sp>
        <p:nvSpPr>
          <p:cNvPr id="5" name="TextBox 4">
            <a:extLst>
              <a:ext uri="{FF2B5EF4-FFF2-40B4-BE49-F238E27FC236}">
                <a16:creationId xmlns:a16="http://schemas.microsoft.com/office/drawing/2014/main" id="{0A8BACB2-0951-BB42-81F1-6FCADFBF4184}"/>
              </a:ext>
            </a:extLst>
          </p:cNvPr>
          <p:cNvSpPr txBox="1"/>
          <p:nvPr/>
        </p:nvSpPr>
        <p:spPr>
          <a:xfrm>
            <a:off x="114684" y="166624"/>
            <a:ext cx="3292598" cy="2462213"/>
          </a:xfrm>
          <a:prstGeom prst="rect">
            <a:avLst/>
          </a:prstGeom>
          <a:ln w="38100">
            <a:solidFill>
              <a:srgbClr val="92D050"/>
            </a:solidFill>
          </a:ln>
        </p:spPr>
        <p:style>
          <a:lnRef idx="2">
            <a:schemeClr val="accent5"/>
          </a:lnRef>
          <a:fillRef idx="1">
            <a:schemeClr val="lt1"/>
          </a:fillRef>
          <a:effectRef idx="0">
            <a:schemeClr val="accent5"/>
          </a:effectRef>
          <a:fontRef idx="minor">
            <a:schemeClr val="dk1"/>
          </a:fontRef>
        </p:style>
        <p:txBody>
          <a:bodyPr wrap="square" lIns="91440" tIns="45720" rIns="91440" bIns="45720" rtlCol="0" anchor="t">
            <a:spAutoFit/>
          </a:bodyPr>
          <a:lstStyle/>
          <a:p>
            <a:r>
              <a:rPr lang="is-IS" sz="1400" b="1" dirty="0">
                <a:latin typeface="Sassoon Infant Std" panose="020B0503020103030203" pitchFamily="34" charset="0"/>
                <a:cs typeface="Century Gothic"/>
              </a:rPr>
              <a:t>Literacy</a:t>
            </a:r>
            <a:r>
              <a:rPr lang="is-IS" sz="1400" dirty="0">
                <a:latin typeface="Sassoon Infant Std" panose="020B0503020103030203" pitchFamily="34" charset="0"/>
                <a:cs typeface="Century Gothic"/>
              </a:rPr>
              <a:t> </a:t>
            </a:r>
          </a:p>
          <a:p>
            <a:r>
              <a:rPr lang="is-IS" sz="1400" dirty="0">
                <a:latin typeface="Sassoon Infant Std"/>
                <a:cs typeface="Century Gothic"/>
              </a:rPr>
              <a:t>As writers we will be exploring the text Lost in the Toy Museum where we will be writing </a:t>
            </a:r>
            <a:r>
              <a:rPr lang="is-IS" sz="1400">
                <a:latin typeface="Sassoon Infant Std"/>
                <a:cs typeface="Century Gothic"/>
              </a:rPr>
              <a:t>descriptions</a:t>
            </a:r>
            <a:r>
              <a:rPr lang="is-IS" sz="1400" dirty="0">
                <a:latin typeface="Sassoon Infant Std"/>
                <a:cs typeface="Century Gothic"/>
              </a:rPr>
              <a:t> of a missing toy as well as inventing our own toys and labelling them.</a:t>
            </a:r>
          </a:p>
          <a:p>
            <a:endParaRPr lang="is-IS" sz="1400" dirty="0">
              <a:latin typeface="Sassoon Infant Std"/>
              <a:cs typeface="Century Gothic"/>
            </a:endParaRPr>
          </a:p>
          <a:p>
            <a:r>
              <a:rPr lang="is-IS" sz="1400" dirty="0">
                <a:latin typeface="Sassoon Infant Std"/>
                <a:cs typeface="Century Gothic"/>
              </a:rPr>
              <a:t>In phonics the children will be </a:t>
            </a:r>
            <a:r>
              <a:rPr lang="is-IS" sz="1400">
                <a:latin typeface="Sassoon Infant Std"/>
                <a:cs typeface="Century Gothic"/>
              </a:rPr>
              <a:t>continuing</a:t>
            </a:r>
            <a:r>
              <a:rPr lang="is-IS" sz="1400" dirty="0">
                <a:latin typeface="Sassoon Infant Std"/>
                <a:cs typeface="Century Gothic"/>
              </a:rPr>
              <a:t> learning new sounds, writing words </a:t>
            </a:r>
            <a:r>
              <a:rPr lang="is-IS" sz="1400">
                <a:latin typeface="Sassoon Infant Std"/>
                <a:cs typeface="Century Gothic"/>
              </a:rPr>
              <a:t>using</a:t>
            </a:r>
            <a:r>
              <a:rPr lang="is-IS" sz="1400" dirty="0">
                <a:latin typeface="Sassoon Infant Std"/>
                <a:cs typeface="Century Gothic"/>
              </a:rPr>
              <a:t> these sounds and reading words independently.</a:t>
            </a:r>
          </a:p>
        </p:txBody>
      </p:sp>
      <p:sp>
        <p:nvSpPr>
          <p:cNvPr id="6" name="TextBox 5">
            <a:extLst>
              <a:ext uri="{FF2B5EF4-FFF2-40B4-BE49-F238E27FC236}">
                <a16:creationId xmlns:a16="http://schemas.microsoft.com/office/drawing/2014/main" id="{21676539-C56B-F347-94B9-C1F9C8C924A5}"/>
              </a:ext>
            </a:extLst>
          </p:cNvPr>
          <p:cNvSpPr txBox="1"/>
          <p:nvPr/>
        </p:nvSpPr>
        <p:spPr>
          <a:xfrm>
            <a:off x="7375863" y="95846"/>
            <a:ext cx="4540592" cy="1815882"/>
          </a:xfrm>
          <a:prstGeom prst="rect">
            <a:avLst/>
          </a:prstGeom>
          <a:ln w="38100">
            <a:solidFill>
              <a:srgbClr val="7030A0"/>
            </a:solidFill>
          </a:ln>
        </p:spPr>
        <p:style>
          <a:lnRef idx="2">
            <a:schemeClr val="accent5"/>
          </a:lnRef>
          <a:fillRef idx="1">
            <a:schemeClr val="lt1"/>
          </a:fillRef>
          <a:effectRef idx="0">
            <a:schemeClr val="accent5"/>
          </a:effectRef>
          <a:fontRef idx="minor">
            <a:schemeClr val="dk1"/>
          </a:fontRef>
        </p:style>
        <p:txBody>
          <a:bodyPr wrap="square" lIns="91440" tIns="45720" rIns="91440" bIns="45720" rtlCol="0" anchor="t">
            <a:spAutoFit/>
          </a:bodyPr>
          <a:lstStyle/>
          <a:p>
            <a:r>
              <a:rPr lang="is-IS" sz="1400" b="1" dirty="0">
                <a:latin typeface="Sassoon Infant Std" panose="020B0503020103030203" pitchFamily="34" charset="0"/>
                <a:cs typeface="Century Gothic"/>
              </a:rPr>
              <a:t>Maths</a:t>
            </a:r>
          </a:p>
          <a:p>
            <a:r>
              <a:rPr lang="is-IS" sz="1400" dirty="0">
                <a:latin typeface="Sassoon Infant Std"/>
                <a:cs typeface="Century Gothic"/>
              </a:rPr>
              <a:t>As Mathematicians we will be learning about </a:t>
            </a:r>
            <a:r>
              <a:rPr lang="is-IS" sz="1400" b="1" dirty="0">
                <a:latin typeface="Sassoon Infant Std"/>
                <a:cs typeface="Century Gothic"/>
              </a:rPr>
              <a:t>Alive in 5, </a:t>
            </a:r>
            <a:r>
              <a:rPr lang="is-IS" sz="1400" dirty="0">
                <a:latin typeface="Sassoon Infant Std"/>
                <a:cs typeface="Century Gothic"/>
              </a:rPr>
              <a:t>focusing on making, forming and gaining a deeper understanding of numbers to 5.</a:t>
            </a:r>
            <a:r>
              <a:rPr lang="is-IS" sz="1400" b="1" dirty="0">
                <a:latin typeface="Sassoon Infant Std"/>
                <a:cs typeface="Century Gothic"/>
              </a:rPr>
              <a:t> </a:t>
            </a:r>
          </a:p>
          <a:p>
            <a:r>
              <a:rPr lang="is-IS" sz="1400" dirty="0">
                <a:latin typeface="Sassoon Infant Std"/>
                <a:cs typeface="Century Gothic"/>
              </a:rPr>
              <a:t>We will have lessons as well as offering </a:t>
            </a:r>
            <a:r>
              <a:rPr lang="is-IS" sz="1400">
                <a:latin typeface="Sassoon Infant Std"/>
                <a:cs typeface="Century Gothic"/>
              </a:rPr>
              <a:t>experiences</a:t>
            </a:r>
            <a:r>
              <a:rPr lang="is-IS" sz="1400" dirty="0">
                <a:latin typeface="Sassoon Infant Std"/>
                <a:cs typeface="Century Gothic"/>
              </a:rPr>
              <a:t> within the environment.</a:t>
            </a:r>
          </a:p>
          <a:p>
            <a:r>
              <a:rPr lang="is-IS" sz="1400" dirty="0">
                <a:latin typeface="Sassoon Infant Std" panose="020B0503020103030203" pitchFamily="34" charset="0"/>
                <a:cs typeface="Century Gothic"/>
              </a:rPr>
              <a:t>We will be singing lots of nursery rhymes and will have counting as part of our daily routine.</a:t>
            </a:r>
          </a:p>
        </p:txBody>
      </p:sp>
      <p:sp>
        <p:nvSpPr>
          <p:cNvPr id="7" name="TextBox 6">
            <a:extLst>
              <a:ext uri="{FF2B5EF4-FFF2-40B4-BE49-F238E27FC236}">
                <a16:creationId xmlns:a16="http://schemas.microsoft.com/office/drawing/2014/main" id="{44910D4A-B35A-9A4E-B79C-A31EFF83250F}"/>
              </a:ext>
            </a:extLst>
          </p:cNvPr>
          <p:cNvSpPr txBox="1"/>
          <p:nvPr/>
        </p:nvSpPr>
        <p:spPr>
          <a:xfrm>
            <a:off x="114684" y="2767605"/>
            <a:ext cx="2793536" cy="2031325"/>
          </a:xfrm>
          <a:prstGeom prst="rect">
            <a:avLst/>
          </a:prstGeom>
          <a:ln w="38100">
            <a:solidFill>
              <a:srgbClr val="00B05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b="1" dirty="0">
                <a:latin typeface="Sassoon Infant Std" panose="020B0503020103030203" pitchFamily="34" charset="0"/>
                <a:cs typeface="Century Gothic"/>
              </a:rPr>
              <a:t>Communication and Language</a:t>
            </a:r>
          </a:p>
          <a:p>
            <a:r>
              <a:rPr lang="is-IS" sz="1400" dirty="0">
                <a:latin typeface="Sassoon Infant Std" panose="020B0503020103030203" pitchFamily="34" charset="0"/>
                <a:cs typeface="Century Gothic"/>
              </a:rPr>
              <a:t>As communicators, we will be developing our speaking and listening skills. Children will be retelling stories, offering opinions and sharing facts as well as answering questions about what we have read. We will be focusing on what makes a question.</a:t>
            </a:r>
          </a:p>
        </p:txBody>
      </p:sp>
      <p:sp>
        <p:nvSpPr>
          <p:cNvPr id="8" name="TextBox 7">
            <a:extLst>
              <a:ext uri="{FF2B5EF4-FFF2-40B4-BE49-F238E27FC236}">
                <a16:creationId xmlns:a16="http://schemas.microsoft.com/office/drawing/2014/main" id="{E80619B3-CD7D-B54F-88A1-E223D13B0622}"/>
              </a:ext>
            </a:extLst>
          </p:cNvPr>
          <p:cNvSpPr txBox="1"/>
          <p:nvPr/>
        </p:nvSpPr>
        <p:spPr>
          <a:xfrm>
            <a:off x="3547381" y="162929"/>
            <a:ext cx="3688383" cy="1815882"/>
          </a:xfrm>
          <a:prstGeom prst="rect">
            <a:avLst/>
          </a:prstGeom>
          <a:ln w="38100">
            <a:solidFill>
              <a:srgbClr val="00B0F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b="1" dirty="0">
                <a:latin typeface="Sassoon Infant Std" panose="020B0503020103030203" pitchFamily="34" charset="0"/>
                <a:cs typeface="Century Gothic"/>
              </a:rPr>
              <a:t>Personal, Social and Emotional Development</a:t>
            </a:r>
          </a:p>
          <a:p>
            <a:r>
              <a:rPr lang="is-IS" sz="1400" dirty="0">
                <a:latin typeface="Sassoon Infant Std" panose="020B0503020103030203" pitchFamily="34" charset="0"/>
                <a:cs typeface="Century Gothic"/>
              </a:rPr>
              <a:t>We will work on:</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Recognising and discussing our feelings</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Discussing how to be a good friend</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Helping people in need</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Taking turns and sharing</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Dealing with conflicts</a:t>
            </a:r>
          </a:p>
        </p:txBody>
      </p:sp>
      <p:sp>
        <p:nvSpPr>
          <p:cNvPr id="9" name="TextBox 8">
            <a:extLst>
              <a:ext uri="{FF2B5EF4-FFF2-40B4-BE49-F238E27FC236}">
                <a16:creationId xmlns:a16="http://schemas.microsoft.com/office/drawing/2014/main" id="{5C005A44-75BD-084E-A2D9-B8FFCFBD9578}"/>
              </a:ext>
            </a:extLst>
          </p:cNvPr>
          <p:cNvSpPr txBox="1"/>
          <p:nvPr/>
        </p:nvSpPr>
        <p:spPr>
          <a:xfrm>
            <a:off x="7966880" y="3838926"/>
            <a:ext cx="3659546" cy="2031325"/>
          </a:xfrm>
          <a:prstGeom prst="rect">
            <a:avLst/>
          </a:prstGeom>
          <a:ln w="38100">
            <a:solidFill>
              <a:srgbClr val="FFC000"/>
            </a:solidFill>
          </a:ln>
        </p:spPr>
        <p:style>
          <a:lnRef idx="2">
            <a:schemeClr val="accent5"/>
          </a:lnRef>
          <a:fillRef idx="1">
            <a:schemeClr val="lt1"/>
          </a:fillRef>
          <a:effectRef idx="0">
            <a:schemeClr val="accent5"/>
          </a:effectRef>
          <a:fontRef idx="minor">
            <a:schemeClr val="dk1"/>
          </a:fontRef>
        </p:style>
        <p:txBody>
          <a:bodyPr wrap="square" lIns="91440" tIns="45720" rIns="91440" bIns="45720" rtlCol="0" anchor="t">
            <a:spAutoFit/>
          </a:bodyPr>
          <a:lstStyle/>
          <a:p>
            <a:r>
              <a:rPr lang="is-IS" sz="1400" b="1" dirty="0">
                <a:latin typeface="Sassoon Infant Std" panose="020B0503020103030203" pitchFamily="34" charset="0"/>
                <a:cs typeface="Century Gothic"/>
              </a:rPr>
              <a:t>Expressive Arts and Design</a:t>
            </a:r>
          </a:p>
          <a:p>
            <a:r>
              <a:rPr lang="is-IS" sz="1400" b="1" dirty="0">
                <a:latin typeface="Sassoon Infant Std" panose="020B0503020103030203" pitchFamily="34" charset="0"/>
                <a:cs typeface="Century Gothic"/>
              </a:rPr>
              <a:t>As Artists we will be</a:t>
            </a:r>
            <a:r>
              <a:rPr lang="is-IS" sz="1400" dirty="0">
                <a:latin typeface="Sassoon Infant Std" panose="020B0503020103030203" pitchFamily="34" charset="0"/>
                <a:cs typeface="Century Gothic"/>
              </a:rPr>
              <a:t>:</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Singing familiar songs</a:t>
            </a:r>
          </a:p>
          <a:p>
            <a:pPr marL="285750" indent="-285750">
              <a:buFont typeface="Arial" panose="020B0604020202020204" pitchFamily="34" charset="0"/>
              <a:buChar char="•"/>
            </a:pPr>
            <a:r>
              <a:rPr lang="is-IS" sz="1400" dirty="0">
                <a:latin typeface="Sassoon Infant Std"/>
                <a:cs typeface="Century Gothic"/>
              </a:rPr>
              <a:t>Moving </a:t>
            </a:r>
            <a:r>
              <a:rPr lang="is-IS" sz="1400">
                <a:latin typeface="Sassoon Infant Std"/>
                <a:cs typeface="Century Gothic"/>
              </a:rPr>
              <a:t>with rhythm</a:t>
            </a:r>
            <a:endParaRPr lang="is-IS" sz="1400" dirty="0">
              <a:latin typeface="Sassoon Infant Std" panose="020B0503020103030203" pitchFamily="34" charset="0"/>
              <a:cs typeface="Century Gothic"/>
            </a:endParaRPr>
          </a:p>
          <a:p>
            <a:pPr marL="285750" indent="-285750">
              <a:buFont typeface="Arial" panose="020B0604020202020204" pitchFamily="34" charset="0"/>
              <a:buChar char="•"/>
            </a:pPr>
            <a:r>
              <a:rPr lang="is-IS" sz="1400" dirty="0">
                <a:latin typeface="Sassoon Infant Std" panose="020B0503020103030203" pitchFamily="34" charset="0"/>
                <a:cs typeface="Century Gothic"/>
              </a:rPr>
              <a:t>Exploring sounds and instruments</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Drawing and painting </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Exploring a range of mark making tools</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Exploring the role play and small world areas to ignite our imagination.</a:t>
            </a:r>
          </a:p>
        </p:txBody>
      </p:sp>
      <p:sp>
        <p:nvSpPr>
          <p:cNvPr id="10" name="TextBox 9">
            <a:extLst>
              <a:ext uri="{FF2B5EF4-FFF2-40B4-BE49-F238E27FC236}">
                <a16:creationId xmlns:a16="http://schemas.microsoft.com/office/drawing/2014/main" id="{CD48152A-1935-D547-8FF7-BC66A0C08496}"/>
              </a:ext>
            </a:extLst>
          </p:cNvPr>
          <p:cNvSpPr txBox="1"/>
          <p:nvPr/>
        </p:nvSpPr>
        <p:spPr>
          <a:xfrm>
            <a:off x="114684" y="4937698"/>
            <a:ext cx="2793536" cy="1600438"/>
          </a:xfrm>
          <a:prstGeom prst="rect">
            <a:avLst/>
          </a:prstGeom>
          <a:ln w="38100">
            <a:solidFill>
              <a:schemeClr val="accent1">
                <a:lumMod val="75000"/>
              </a:schemeClr>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b="1" dirty="0">
                <a:latin typeface="Sassoon Infant Std" panose="020B0503020103030203" pitchFamily="34" charset="0"/>
                <a:cs typeface="Century Gothic"/>
              </a:rPr>
              <a:t>Learn Together</a:t>
            </a:r>
          </a:p>
          <a:p>
            <a:r>
              <a:rPr lang="is-IS" sz="1400" dirty="0">
                <a:latin typeface="Sassoon Infant Std" panose="020B0503020103030203" pitchFamily="34" charset="0"/>
                <a:cs typeface="Century Gothic"/>
              </a:rPr>
              <a:t>The Learn Together theme we are looking at is Exploring the Natural World and the focus Strand is An Ethical Aproach to the Environment.</a:t>
            </a:r>
          </a:p>
          <a:p>
            <a:endParaRPr lang="is-IS" sz="1400" dirty="0">
              <a:latin typeface="Sassoon Infant Std" panose="020B0503020103030203" pitchFamily="34" charset="0"/>
              <a:cs typeface="Century Gothic"/>
            </a:endParaRPr>
          </a:p>
        </p:txBody>
      </p:sp>
      <p:sp>
        <p:nvSpPr>
          <p:cNvPr id="11" name="Cloud 10">
            <a:extLst>
              <a:ext uri="{FF2B5EF4-FFF2-40B4-BE49-F238E27FC236}">
                <a16:creationId xmlns:a16="http://schemas.microsoft.com/office/drawing/2014/main" id="{F506C8A2-EBF6-5D46-92D6-CB4E0113D7BC}"/>
              </a:ext>
            </a:extLst>
          </p:cNvPr>
          <p:cNvSpPr/>
          <p:nvPr/>
        </p:nvSpPr>
        <p:spPr>
          <a:xfrm>
            <a:off x="3696468" y="2075108"/>
            <a:ext cx="3390208" cy="1815882"/>
          </a:xfrm>
          <a:prstGeom prst="cloud">
            <a:avLst/>
          </a:prstGeom>
          <a:solidFill>
            <a:srgbClr val="EF93EE"/>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400" b="1" dirty="0">
                <a:latin typeface="Sassoon Infant Std"/>
              </a:rPr>
              <a:t>Spring 1</a:t>
            </a:r>
            <a:endParaRPr lang="en-US" dirty="0"/>
          </a:p>
          <a:p>
            <a:pPr algn="ctr"/>
            <a:r>
              <a:rPr lang="en-US" sz="2400" b="1" dirty="0">
                <a:latin typeface="Sassoon Infant Std"/>
              </a:rPr>
              <a:t>Toy Time Travelers</a:t>
            </a:r>
          </a:p>
        </p:txBody>
      </p:sp>
      <p:sp>
        <p:nvSpPr>
          <p:cNvPr id="12" name="TextBox 11">
            <a:extLst>
              <a:ext uri="{FF2B5EF4-FFF2-40B4-BE49-F238E27FC236}">
                <a16:creationId xmlns:a16="http://schemas.microsoft.com/office/drawing/2014/main" id="{A324760C-284C-9B4F-861F-A952F0B0381C}"/>
              </a:ext>
            </a:extLst>
          </p:cNvPr>
          <p:cNvSpPr txBox="1"/>
          <p:nvPr/>
        </p:nvSpPr>
        <p:spPr>
          <a:xfrm>
            <a:off x="7805083" y="2075108"/>
            <a:ext cx="4111371" cy="1600438"/>
          </a:xfrm>
          <a:prstGeom prst="rect">
            <a:avLst/>
          </a:prstGeom>
          <a:ln w="38100">
            <a:solidFill>
              <a:srgbClr val="0070C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sz="1400" b="1" dirty="0">
                <a:latin typeface="Sassoon Infant Std" panose="020B0503020103030203" pitchFamily="34" charset="0"/>
                <a:cs typeface="Century Gothic"/>
              </a:rPr>
              <a:t>Understanding of the World</a:t>
            </a:r>
          </a:p>
          <a:p>
            <a:r>
              <a:rPr lang="is-IS" sz="1400" dirty="0">
                <a:latin typeface="Sassoon Infant Std" panose="020B0503020103030203" pitchFamily="34" charset="0"/>
                <a:cs typeface="Century Gothic"/>
              </a:rPr>
              <a:t>We will develop our skills by..... </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Looking at toys from histroy</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Comparing modern and older toys</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Looking at the mateiral toys are made from</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Inventing toys</a:t>
            </a:r>
          </a:p>
          <a:p>
            <a:pPr marL="285750" indent="-285750">
              <a:buFont typeface="Arial" panose="020B0604020202020204" pitchFamily="34" charset="0"/>
              <a:buChar char="•"/>
            </a:pPr>
            <a:r>
              <a:rPr lang="is-IS" sz="1400" dirty="0">
                <a:latin typeface="Sassoon Infant Std" panose="020B0503020103030203" pitchFamily="34" charset="0"/>
                <a:cs typeface="Century Gothic"/>
              </a:rPr>
              <a:t>Looking at toys and games around the world</a:t>
            </a:r>
          </a:p>
        </p:txBody>
      </p:sp>
      <p:pic>
        <p:nvPicPr>
          <p:cNvPr id="2" name="Picture 2" descr="Garden poster Cartoon toy train with color wagons on white background. -  Nikkel-Art.co.uk">
            <a:extLst>
              <a:ext uri="{FF2B5EF4-FFF2-40B4-BE49-F238E27FC236}">
                <a16:creationId xmlns:a16="http://schemas.microsoft.com/office/drawing/2014/main" id="{BD302684-8FEC-4D48-D8E2-C78DCC9F8C1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27947" b="26265"/>
          <a:stretch/>
        </p:blipFill>
        <p:spPr bwMode="auto">
          <a:xfrm>
            <a:off x="7966880" y="5952305"/>
            <a:ext cx="4301495" cy="76027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ownload Teddy Bear, Stuffed Toy, Cartoon Teddy Bear. Royalty-Free Vector  Graphic - Pixabay">
            <a:extLst>
              <a:ext uri="{FF2B5EF4-FFF2-40B4-BE49-F238E27FC236}">
                <a16:creationId xmlns:a16="http://schemas.microsoft.com/office/drawing/2014/main" id="{54E40279-1B52-F85B-337F-60D3F74C475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81244" y="2712252"/>
            <a:ext cx="1134157" cy="15108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2589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5-point Star 1">
            <a:extLst>
              <a:ext uri="{FF2B5EF4-FFF2-40B4-BE49-F238E27FC236}">
                <a16:creationId xmlns:a16="http://schemas.microsoft.com/office/drawing/2014/main" id="{0333D93A-93DF-6C4C-93C4-95993BBD2DE1}"/>
              </a:ext>
            </a:extLst>
          </p:cNvPr>
          <p:cNvSpPr/>
          <p:nvPr/>
        </p:nvSpPr>
        <p:spPr>
          <a:xfrm>
            <a:off x="4024265" y="276076"/>
            <a:ext cx="4168598" cy="3568390"/>
          </a:xfrm>
          <a:prstGeom prst="star5">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atin typeface="Sassoon Infant Std" panose="020B0503020103030203" pitchFamily="34" charset="0"/>
              </a:rPr>
              <a:t>Vocabulary </a:t>
            </a:r>
          </a:p>
          <a:p>
            <a:pPr algn="ctr"/>
            <a:r>
              <a:rPr lang="en-US" sz="2400" dirty="0">
                <a:latin typeface="Sassoon Infant Std" panose="020B0503020103030203" pitchFamily="34" charset="0"/>
              </a:rPr>
              <a:t>Spring 1</a:t>
            </a:r>
          </a:p>
        </p:txBody>
      </p:sp>
      <p:sp>
        <p:nvSpPr>
          <p:cNvPr id="6" name="TextBox 5">
            <a:extLst>
              <a:ext uri="{FF2B5EF4-FFF2-40B4-BE49-F238E27FC236}">
                <a16:creationId xmlns:a16="http://schemas.microsoft.com/office/drawing/2014/main" id="{C908F91B-DE06-444E-AAA7-C7C5D58AABD4}"/>
              </a:ext>
            </a:extLst>
          </p:cNvPr>
          <p:cNvSpPr txBox="1"/>
          <p:nvPr/>
        </p:nvSpPr>
        <p:spPr>
          <a:xfrm>
            <a:off x="9164698" y="276076"/>
            <a:ext cx="2514700" cy="6463308"/>
          </a:xfrm>
          <a:prstGeom prst="rect">
            <a:avLst/>
          </a:prstGeom>
          <a:ln w="38100">
            <a:solidFill>
              <a:srgbClr val="00B0F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b="1" dirty="0">
                <a:latin typeface="Sassoon Infant Std" panose="020B0503020103030203" pitchFamily="34" charset="0"/>
                <a:cs typeface="Century Gothic"/>
              </a:rPr>
              <a:t>Maths </a:t>
            </a:r>
          </a:p>
          <a:p>
            <a:r>
              <a:rPr lang="is-IS" dirty="0">
                <a:latin typeface="Sassoon Infant Std" panose="020B0503020103030203" pitchFamily="34" charset="0"/>
                <a:cs typeface="Century Gothic"/>
              </a:rPr>
              <a:t>Subitise</a:t>
            </a:r>
          </a:p>
          <a:p>
            <a:r>
              <a:rPr lang="is-IS" dirty="0">
                <a:latin typeface="Sassoon Infant Std" panose="020B0503020103030203" pitchFamily="34" charset="0"/>
                <a:cs typeface="Century Gothic"/>
              </a:rPr>
              <a:t>More and Less</a:t>
            </a:r>
          </a:p>
          <a:p>
            <a:r>
              <a:rPr lang="is-IS" dirty="0">
                <a:latin typeface="Sassoon Infant Std" panose="020B0503020103030203" pitchFamily="34" charset="0"/>
                <a:cs typeface="Century Gothic"/>
              </a:rPr>
              <a:t>How many?</a:t>
            </a:r>
          </a:p>
          <a:p>
            <a:r>
              <a:rPr lang="is-IS" dirty="0">
                <a:latin typeface="Sassoon Infant Std" panose="020B0503020103030203" pitchFamily="34" charset="0"/>
                <a:cs typeface="Century Gothic"/>
              </a:rPr>
              <a:t>On top</a:t>
            </a:r>
          </a:p>
          <a:p>
            <a:r>
              <a:rPr lang="is-IS" dirty="0">
                <a:latin typeface="Sassoon Infant Std" panose="020B0503020103030203" pitchFamily="34" charset="0"/>
                <a:cs typeface="Century Gothic"/>
              </a:rPr>
              <a:t>Under</a:t>
            </a:r>
          </a:p>
          <a:p>
            <a:r>
              <a:rPr lang="is-IS" dirty="0">
                <a:latin typeface="Sassoon Infant Std" panose="020B0503020103030203" pitchFamily="34" charset="0"/>
                <a:cs typeface="Century Gothic"/>
              </a:rPr>
              <a:t>In front</a:t>
            </a:r>
          </a:p>
          <a:p>
            <a:r>
              <a:rPr lang="is-IS" dirty="0">
                <a:latin typeface="Sassoon Infant Std" panose="020B0503020103030203" pitchFamily="34" charset="0"/>
                <a:cs typeface="Century Gothic"/>
              </a:rPr>
              <a:t>Behind</a:t>
            </a:r>
          </a:p>
          <a:p>
            <a:r>
              <a:rPr lang="is-IS" dirty="0">
                <a:latin typeface="Sassoon Infant Std" panose="020B0503020103030203" pitchFamily="34" charset="0"/>
                <a:cs typeface="Century Gothic"/>
              </a:rPr>
              <a:t>Next to</a:t>
            </a:r>
          </a:p>
          <a:p>
            <a:r>
              <a:rPr lang="is-IS" dirty="0">
                <a:latin typeface="Sassoon Infant Std" panose="020B0503020103030203" pitchFamily="34" charset="0"/>
                <a:cs typeface="Century Gothic"/>
              </a:rPr>
              <a:t>Circle</a:t>
            </a:r>
          </a:p>
          <a:p>
            <a:r>
              <a:rPr lang="is-IS" dirty="0">
                <a:latin typeface="Sassoon Infant Std" panose="020B0503020103030203" pitchFamily="34" charset="0"/>
                <a:cs typeface="Century Gothic"/>
              </a:rPr>
              <a:t>Square</a:t>
            </a:r>
          </a:p>
          <a:p>
            <a:r>
              <a:rPr lang="is-IS" dirty="0">
                <a:latin typeface="Sassoon Infant Std" panose="020B0503020103030203" pitchFamily="34" charset="0"/>
                <a:cs typeface="Century Gothic"/>
              </a:rPr>
              <a:t>Triangle</a:t>
            </a:r>
          </a:p>
          <a:p>
            <a:r>
              <a:rPr lang="is-IS" dirty="0">
                <a:latin typeface="Sassoon Infant Std" panose="020B0503020103030203" pitchFamily="34" charset="0"/>
                <a:cs typeface="Century Gothic"/>
              </a:rPr>
              <a:t>Rectangle</a:t>
            </a:r>
          </a:p>
          <a:p>
            <a:r>
              <a:rPr lang="is-IS" dirty="0">
                <a:latin typeface="Sassoon Infant Std" panose="020B0503020103030203" pitchFamily="34" charset="0"/>
                <a:cs typeface="Century Gothic"/>
              </a:rPr>
              <a:t>Pentagon</a:t>
            </a:r>
          </a:p>
          <a:p>
            <a:r>
              <a:rPr lang="is-IS" dirty="0">
                <a:latin typeface="Sassoon Infant Std" panose="020B0503020103030203" pitchFamily="34" charset="0"/>
                <a:cs typeface="Century Gothic"/>
              </a:rPr>
              <a:t>Cube</a:t>
            </a:r>
          </a:p>
          <a:p>
            <a:r>
              <a:rPr lang="is-IS" dirty="0">
                <a:latin typeface="Sassoon Infant Std" panose="020B0503020103030203" pitchFamily="34" charset="0"/>
                <a:cs typeface="Century Gothic"/>
              </a:rPr>
              <a:t>Sphere</a:t>
            </a:r>
          </a:p>
          <a:p>
            <a:r>
              <a:rPr lang="is-IS" dirty="0">
                <a:latin typeface="Sassoon Infant Std" panose="020B0503020103030203" pitchFamily="34" charset="0"/>
                <a:cs typeface="Century Gothic"/>
              </a:rPr>
              <a:t>Cuboid</a:t>
            </a:r>
          </a:p>
          <a:p>
            <a:r>
              <a:rPr lang="is-IS" dirty="0">
                <a:latin typeface="Sassoon Infant Std" panose="020B0503020103030203" pitchFamily="34" charset="0"/>
                <a:cs typeface="Century Gothic"/>
              </a:rPr>
              <a:t>Pyramid </a:t>
            </a:r>
          </a:p>
          <a:p>
            <a:r>
              <a:rPr lang="is-IS" dirty="0">
                <a:latin typeface="Sassoon Infant Std" panose="020B0503020103030203" pitchFamily="34" charset="0"/>
                <a:cs typeface="Century Gothic"/>
              </a:rPr>
              <a:t>Build and Construct</a:t>
            </a:r>
          </a:p>
          <a:p>
            <a:r>
              <a:rPr lang="is-IS" dirty="0">
                <a:latin typeface="Sassoon Infant Std" panose="020B0503020103030203" pitchFamily="34" charset="0"/>
                <a:cs typeface="Century Gothic"/>
              </a:rPr>
              <a:t>Left</a:t>
            </a:r>
          </a:p>
          <a:p>
            <a:r>
              <a:rPr lang="is-IS" dirty="0">
                <a:latin typeface="Sassoon Infant Std" panose="020B0503020103030203" pitchFamily="34" charset="0"/>
                <a:cs typeface="Century Gothic"/>
              </a:rPr>
              <a:t>Right</a:t>
            </a:r>
          </a:p>
          <a:p>
            <a:r>
              <a:rPr lang="is-IS" dirty="0">
                <a:latin typeface="Sassoon Infant Std" panose="020B0503020103030203" pitchFamily="34" charset="0"/>
                <a:cs typeface="Century Gothic"/>
              </a:rPr>
              <a:t>Forwards</a:t>
            </a:r>
          </a:p>
          <a:p>
            <a:r>
              <a:rPr lang="is-IS" dirty="0">
                <a:latin typeface="Sassoon Infant Std" panose="020B0503020103030203" pitchFamily="34" charset="0"/>
                <a:cs typeface="Century Gothic"/>
              </a:rPr>
              <a:t>Backwards</a:t>
            </a:r>
          </a:p>
        </p:txBody>
      </p:sp>
      <p:sp>
        <p:nvSpPr>
          <p:cNvPr id="8" name="TextBox 7">
            <a:extLst>
              <a:ext uri="{FF2B5EF4-FFF2-40B4-BE49-F238E27FC236}">
                <a16:creationId xmlns:a16="http://schemas.microsoft.com/office/drawing/2014/main" id="{1A1D0B2D-25E8-AD4A-85CB-D7F62D44FDB4}"/>
              </a:ext>
            </a:extLst>
          </p:cNvPr>
          <p:cNvSpPr txBox="1"/>
          <p:nvPr/>
        </p:nvSpPr>
        <p:spPr>
          <a:xfrm>
            <a:off x="267570" y="276076"/>
            <a:ext cx="2514700" cy="4801314"/>
          </a:xfrm>
          <a:prstGeom prst="rect">
            <a:avLst/>
          </a:prstGeom>
          <a:ln w="38100">
            <a:solidFill>
              <a:srgbClr val="92D05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b="1" dirty="0">
                <a:latin typeface="Sassoon Infant Std" panose="020B0503020103030203" pitchFamily="34" charset="0"/>
                <a:cs typeface="Century Gothic"/>
              </a:rPr>
              <a:t>Literacy</a:t>
            </a:r>
          </a:p>
          <a:p>
            <a:pPr marL="285750" indent="-285750">
              <a:buFont typeface="Arial" panose="020B0604020202020204" pitchFamily="34" charset="0"/>
              <a:buChar char="•"/>
            </a:pPr>
            <a:r>
              <a:rPr lang="is-IS" dirty="0">
                <a:latin typeface="Sassoon Infant Std" panose="020B0503020103030203" pitchFamily="34" charset="0"/>
                <a:cs typeface="Century Gothic"/>
              </a:rPr>
              <a:t>Description</a:t>
            </a:r>
          </a:p>
          <a:p>
            <a:pPr marL="285750" indent="-285750">
              <a:buFont typeface="Arial" panose="020B0604020202020204" pitchFamily="34" charset="0"/>
              <a:buChar char="•"/>
            </a:pPr>
            <a:r>
              <a:rPr lang="is-IS" dirty="0">
                <a:latin typeface="Sassoon Infant Std" panose="020B0503020103030203" pitchFamily="34" charset="0"/>
                <a:cs typeface="Century Gothic"/>
              </a:rPr>
              <a:t>Clues</a:t>
            </a:r>
          </a:p>
          <a:p>
            <a:pPr marL="285750" indent="-285750">
              <a:buFont typeface="Arial" panose="020B0604020202020204" pitchFamily="34" charset="0"/>
              <a:buChar char="•"/>
            </a:pPr>
            <a:r>
              <a:rPr lang="is-IS" dirty="0">
                <a:latin typeface="Sassoon Infant Std" panose="020B0503020103030203" pitchFamily="34" charset="0"/>
                <a:cs typeface="Century Gothic"/>
              </a:rPr>
              <a:t>Adjectives</a:t>
            </a:r>
          </a:p>
          <a:p>
            <a:pPr marL="285750" indent="-285750">
              <a:buFont typeface="Arial" panose="020B0604020202020204" pitchFamily="34" charset="0"/>
              <a:buChar char="•"/>
            </a:pPr>
            <a:r>
              <a:rPr lang="is-IS" dirty="0">
                <a:latin typeface="Sassoon Infant Std" panose="020B0503020103030203" pitchFamily="34" charset="0"/>
                <a:cs typeface="Century Gothic"/>
              </a:rPr>
              <a:t>Museum</a:t>
            </a:r>
          </a:p>
          <a:p>
            <a:pPr marL="285750" indent="-285750">
              <a:buFont typeface="Arial" panose="020B0604020202020204" pitchFamily="34" charset="0"/>
              <a:buChar char="•"/>
            </a:pPr>
            <a:r>
              <a:rPr lang="is-IS" dirty="0">
                <a:latin typeface="Sassoon Infant Std" panose="020B0503020103030203" pitchFamily="34" charset="0"/>
                <a:cs typeface="Century Gothic"/>
              </a:rPr>
              <a:t>Histroy</a:t>
            </a:r>
          </a:p>
          <a:p>
            <a:pPr marL="285750" indent="-285750">
              <a:buFont typeface="Arial" panose="020B0604020202020204" pitchFamily="34" charset="0"/>
              <a:buChar char="•"/>
            </a:pPr>
            <a:r>
              <a:rPr lang="is-IS" dirty="0">
                <a:latin typeface="Sassoon Infant Std" panose="020B0503020103030203" pitchFamily="34" charset="0"/>
                <a:cs typeface="Century Gothic"/>
              </a:rPr>
              <a:t>Modern</a:t>
            </a:r>
          </a:p>
          <a:p>
            <a:pPr marL="285750" indent="-285750">
              <a:buFont typeface="Arial" panose="020B0604020202020204" pitchFamily="34" charset="0"/>
              <a:buChar char="•"/>
            </a:pPr>
            <a:r>
              <a:rPr lang="is-IS" dirty="0">
                <a:latin typeface="Sassoon Infant Std" panose="020B0503020103030203" pitchFamily="34" charset="0"/>
                <a:cs typeface="Century Gothic"/>
              </a:rPr>
              <a:t>Past</a:t>
            </a:r>
          </a:p>
          <a:p>
            <a:pPr marL="285750" indent="-285750">
              <a:buFont typeface="Arial" panose="020B0604020202020204" pitchFamily="34" charset="0"/>
              <a:buChar char="•"/>
            </a:pPr>
            <a:r>
              <a:rPr lang="is-IS" dirty="0">
                <a:latin typeface="Sassoon Infant Std" panose="020B0503020103030203" pitchFamily="34" charset="0"/>
                <a:cs typeface="Century Gothic"/>
              </a:rPr>
              <a:t>Present</a:t>
            </a:r>
          </a:p>
          <a:p>
            <a:pPr marL="285750" indent="-285750">
              <a:buFont typeface="Arial" panose="020B0604020202020204" pitchFamily="34" charset="0"/>
              <a:buChar char="•"/>
            </a:pPr>
            <a:r>
              <a:rPr lang="is-IS" dirty="0">
                <a:latin typeface="Sassoon Infant Std" panose="020B0503020103030203" pitchFamily="34" charset="0"/>
                <a:cs typeface="Century Gothic"/>
              </a:rPr>
              <a:t>Traditional</a:t>
            </a:r>
          </a:p>
          <a:p>
            <a:pPr marL="285750" indent="-285750">
              <a:buFont typeface="Arial" panose="020B0604020202020204" pitchFamily="34" charset="0"/>
              <a:buChar char="•"/>
            </a:pPr>
            <a:r>
              <a:rPr lang="is-IS" dirty="0">
                <a:latin typeface="Sassoon Infant Std" panose="020B0503020103030203" pitchFamily="34" charset="0"/>
                <a:cs typeface="Century Gothic"/>
              </a:rPr>
              <a:t>Country</a:t>
            </a:r>
          </a:p>
          <a:p>
            <a:pPr marL="285750" indent="-285750">
              <a:buFont typeface="Arial" panose="020B0604020202020204" pitchFamily="34" charset="0"/>
              <a:buChar char="•"/>
            </a:pPr>
            <a:r>
              <a:rPr lang="is-IS" dirty="0">
                <a:latin typeface="Sassoon Infant Std" panose="020B0503020103030203" pitchFamily="34" charset="0"/>
                <a:cs typeface="Century Gothic"/>
              </a:rPr>
              <a:t>Clockwork</a:t>
            </a:r>
          </a:p>
          <a:p>
            <a:pPr marL="285750" indent="-285750">
              <a:buFont typeface="Arial" panose="020B0604020202020204" pitchFamily="34" charset="0"/>
              <a:buChar char="•"/>
            </a:pPr>
            <a:r>
              <a:rPr lang="is-IS" dirty="0">
                <a:latin typeface="Sassoon Infant Std" panose="020B0503020103030203" pitchFamily="34" charset="0"/>
                <a:cs typeface="Century Gothic"/>
              </a:rPr>
              <a:t>Electric</a:t>
            </a:r>
          </a:p>
          <a:p>
            <a:pPr marL="285750" indent="-285750">
              <a:buFont typeface="Arial" panose="020B0604020202020204" pitchFamily="34" charset="0"/>
              <a:buChar char="•"/>
            </a:pPr>
            <a:r>
              <a:rPr lang="is-IS" dirty="0">
                <a:latin typeface="Sassoon Infant Std" panose="020B0503020103030203" pitchFamily="34" charset="0"/>
                <a:cs typeface="Century Gothic"/>
              </a:rPr>
              <a:t>Push </a:t>
            </a:r>
          </a:p>
          <a:p>
            <a:pPr marL="285750" indent="-285750">
              <a:buFont typeface="Arial" panose="020B0604020202020204" pitchFamily="34" charset="0"/>
              <a:buChar char="•"/>
            </a:pPr>
            <a:r>
              <a:rPr lang="is-IS" dirty="0">
                <a:latin typeface="Sassoon Infant Std" panose="020B0503020103030203" pitchFamily="34" charset="0"/>
                <a:cs typeface="Century Gothic"/>
              </a:rPr>
              <a:t>Pull</a:t>
            </a:r>
          </a:p>
          <a:p>
            <a:pPr marL="285750" indent="-285750">
              <a:buFont typeface="Arial" panose="020B0604020202020204" pitchFamily="34" charset="0"/>
              <a:buChar char="•"/>
            </a:pPr>
            <a:r>
              <a:rPr lang="is-IS" dirty="0">
                <a:latin typeface="Sassoon Infant Std" panose="020B0503020103030203" pitchFamily="34" charset="0"/>
                <a:cs typeface="Century Gothic"/>
              </a:rPr>
              <a:t>Wind up</a:t>
            </a:r>
          </a:p>
          <a:p>
            <a:pPr marL="285750" indent="-285750">
              <a:buFont typeface="Arial" panose="020B0604020202020204" pitchFamily="34" charset="0"/>
              <a:buChar char="•"/>
            </a:pPr>
            <a:r>
              <a:rPr lang="is-IS" dirty="0">
                <a:latin typeface="Sassoon Infant Std" panose="020B0503020103030203" pitchFamily="34" charset="0"/>
                <a:cs typeface="Century Gothic"/>
              </a:rPr>
              <a:t>Motor</a:t>
            </a:r>
          </a:p>
        </p:txBody>
      </p:sp>
      <p:sp>
        <p:nvSpPr>
          <p:cNvPr id="9" name="TextBox 8">
            <a:extLst>
              <a:ext uri="{FF2B5EF4-FFF2-40B4-BE49-F238E27FC236}">
                <a16:creationId xmlns:a16="http://schemas.microsoft.com/office/drawing/2014/main" id="{CF363028-5B9E-DB40-BF86-789C5B33B8C1}"/>
              </a:ext>
            </a:extLst>
          </p:cNvPr>
          <p:cNvSpPr txBox="1"/>
          <p:nvPr/>
        </p:nvSpPr>
        <p:spPr>
          <a:xfrm>
            <a:off x="3319977" y="4161165"/>
            <a:ext cx="5252224" cy="1754326"/>
          </a:xfrm>
          <a:prstGeom prst="rect">
            <a:avLst/>
          </a:prstGeom>
          <a:ln w="38100">
            <a:solidFill>
              <a:srgbClr val="FFC00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is-IS" b="1" dirty="0">
                <a:latin typeface="Sassoon Infant Std" panose="020B0503020103030203" pitchFamily="34" charset="0"/>
                <a:cs typeface="Century Gothic"/>
              </a:rPr>
              <a:t>Topic words</a:t>
            </a:r>
          </a:p>
          <a:p>
            <a:r>
              <a:rPr lang="is-IS" dirty="0">
                <a:latin typeface="Sassoon Infant Std" panose="020B0503020103030203" pitchFamily="34" charset="0"/>
                <a:cs typeface="Century Gothic"/>
              </a:rPr>
              <a:t>Comforted       Man-made            Factory</a:t>
            </a:r>
          </a:p>
          <a:p>
            <a:r>
              <a:rPr lang="is-IS" dirty="0">
                <a:latin typeface="Sassoon Infant Std" panose="020B0503020103030203" pitchFamily="34" charset="0"/>
                <a:cs typeface="Century Gothic"/>
              </a:rPr>
              <a:t>Special              Natural                   Batteries</a:t>
            </a:r>
          </a:p>
          <a:p>
            <a:r>
              <a:rPr lang="is-IS" dirty="0">
                <a:latin typeface="Sassoon Infant Std" panose="020B0503020103030203" pitchFamily="34" charset="0"/>
                <a:cs typeface="Century Gothic"/>
              </a:rPr>
              <a:t>Tradition           Cotton                   Pulley</a:t>
            </a:r>
          </a:p>
          <a:p>
            <a:r>
              <a:rPr lang="is-IS" dirty="0">
                <a:latin typeface="Sassoon Infant Std" panose="020B0503020103030203" pitchFamily="34" charset="0"/>
                <a:cs typeface="Century Gothic"/>
              </a:rPr>
              <a:t>Remote control    Metal                Stationary</a:t>
            </a:r>
          </a:p>
          <a:p>
            <a:r>
              <a:rPr lang="is-IS" dirty="0">
                <a:latin typeface="Sassoon Infant Std" panose="020B0503020103030203" pitchFamily="34" charset="0"/>
                <a:cs typeface="Century Gothic"/>
              </a:rPr>
              <a:t>Fabric                 Plastic                   Speaker</a:t>
            </a:r>
          </a:p>
        </p:txBody>
      </p:sp>
      <p:pic>
        <p:nvPicPr>
          <p:cNvPr id="1028" name="Picture 4" descr="Medical Logo Stock Illustrations, Cliparts And Royalty Free Medical Logo  Vectors">
            <a:extLst>
              <a:ext uri="{FF2B5EF4-FFF2-40B4-BE49-F238E27FC236}">
                <a16:creationId xmlns:a16="http://schemas.microsoft.com/office/drawing/2014/main" id="{B240576F-75F0-DB44-BC1A-518F22898A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67717" y="2222697"/>
            <a:ext cx="1482183" cy="1482183"/>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elp clipart | Nice clip art">
            <a:extLst>
              <a:ext uri="{FF2B5EF4-FFF2-40B4-BE49-F238E27FC236}">
                <a16:creationId xmlns:a16="http://schemas.microsoft.com/office/drawing/2014/main" id="{2393DC0B-2C90-744F-925F-EF3C864A3A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06268" y="1871649"/>
            <a:ext cx="1254302" cy="1317303"/>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Clipart Panda - Free Clipart Images">
            <a:extLst>
              <a:ext uri="{FF2B5EF4-FFF2-40B4-BE49-F238E27FC236}">
                <a16:creationId xmlns:a16="http://schemas.microsoft.com/office/drawing/2014/main" id="{5643C440-E1F2-124D-BDEC-9947BA559B8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40471" y="276076"/>
            <a:ext cx="1945655" cy="1120697"/>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Free Basic Shapes Cliparts, Download Free Clip Art, Free Clip Art on Clipart  Library">
            <a:extLst>
              <a:ext uri="{FF2B5EF4-FFF2-40B4-BE49-F238E27FC236}">
                <a16:creationId xmlns:a16="http://schemas.microsoft.com/office/drawing/2014/main" id="{DDB9FC7C-6479-B443-A9DC-FD75351B17F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196491" y="2812546"/>
            <a:ext cx="1339824" cy="752811"/>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Pencil writing clip art free clipart images 3 - Cliparting.com">
            <a:extLst>
              <a:ext uri="{FF2B5EF4-FFF2-40B4-BE49-F238E27FC236}">
                <a16:creationId xmlns:a16="http://schemas.microsoft.com/office/drawing/2014/main" id="{68551717-83F6-C14D-80DC-F365310F81E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16312" y="276076"/>
            <a:ext cx="1488516" cy="1120697"/>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likes and dislikes | Baamboozle">
            <a:extLst>
              <a:ext uri="{FF2B5EF4-FFF2-40B4-BE49-F238E27FC236}">
                <a16:creationId xmlns:a16="http://schemas.microsoft.com/office/drawing/2014/main" id="{4AAC246F-53B5-C4B5-E30C-6C5CF01D2C3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38595" y="3440654"/>
            <a:ext cx="1114809" cy="614737"/>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Faces Showing Emotions Cartoon - ClipArt Best">
            <a:extLst>
              <a:ext uri="{FF2B5EF4-FFF2-40B4-BE49-F238E27FC236}">
                <a16:creationId xmlns:a16="http://schemas.microsoft.com/office/drawing/2014/main" id="{90CD568A-60C0-B482-4C99-4C77B60B85F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20745350">
            <a:off x="469750" y="4871956"/>
            <a:ext cx="2195196" cy="16295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06310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60b8db74-e871-444f-9863-37bd1cbb2438">
      <Terms xmlns="http://schemas.microsoft.com/office/infopath/2007/PartnerControls"/>
    </lcf76f155ced4ddcb4097134ff3c332f>
    <TaxCatchAll xmlns="859e476f-6fb8-4f94-81b5-67fb467e7b29" xsi:nil="true"/>
    <SharedWithUsers xmlns="859e476f-6fb8-4f94-81b5-67fb467e7b29">
      <UserInfo>
        <DisplayName>Jeremy Hughes</DisplayName>
        <AccountId>50</AccountId>
        <AccountType/>
      </UserInfo>
      <UserInfo>
        <DisplayName>Louise Roberts</DisplayName>
        <AccountId>274</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38513FB84FD5B46905482098FC0BB52" ma:contentTypeVersion="19" ma:contentTypeDescription="Create a new document." ma:contentTypeScope="" ma:versionID="f6881a2276baaee40da12633421bbd74">
  <xsd:schema xmlns:xsd="http://www.w3.org/2001/XMLSchema" xmlns:xs="http://www.w3.org/2001/XMLSchema" xmlns:p="http://schemas.microsoft.com/office/2006/metadata/properties" xmlns:ns2="60b8db74-e871-444f-9863-37bd1cbb2438" xmlns:ns3="859e476f-6fb8-4f94-81b5-67fb467e7b29" targetNamespace="http://schemas.microsoft.com/office/2006/metadata/properties" ma:root="true" ma:fieldsID="b7d2830aedf575ba15b4fbbd0dc5f0a1" ns2:_="" ns3:_="">
    <xsd:import namespace="60b8db74-e871-444f-9863-37bd1cbb2438"/>
    <xsd:import namespace="859e476f-6fb8-4f94-81b5-67fb467e7b2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AutoKeyPoints" minOccurs="0"/>
                <xsd:element ref="ns2:MediaServiceKeyPoints"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b8db74-e871-444f-9863-37bd1cbb243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09459ae-8277-4de3-8c6e-43e837f8a5f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59e476f-6fb8-4f94-81b5-67fb467e7b29"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28ecfb6c-9837-482b-8686-2a3ae99ebc30}" ma:internalName="TaxCatchAll" ma:showField="CatchAllData" ma:web="859e476f-6fb8-4f94-81b5-67fb467e7b2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F53DFF8-4971-4C84-84D2-F1F6CEBF6173}">
  <ds:schemaRefs>
    <ds:schemaRef ds:uri="http://schemas.microsoft.com/sharepoint/v3/contenttype/forms"/>
  </ds:schemaRefs>
</ds:datastoreItem>
</file>

<file path=customXml/itemProps2.xml><?xml version="1.0" encoding="utf-8"?>
<ds:datastoreItem xmlns:ds="http://schemas.openxmlformats.org/officeDocument/2006/customXml" ds:itemID="{D32099FA-CB12-4997-9192-C92D78C5351C}">
  <ds:schemaRefs>
    <ds:schemaRef ds:uri="http://purl.org/dc/dcmitype/"/>
    <ds:schemaRef ds:uri="http://www.w3.org/XML/1998/namespace"/>
    <ds:schemaRef ds:uri="http://purl.org/dc/terms/"/>
    <ds:schemaRef ds:uri="http://schemas.openxmlformats.org/package/2006/metadata/core-properties"/>
    <ds:schemaRef ds:uri="http://purl.org/dc/elements/1.1/"/>
    <ds:schemaRef ds:uri="http://schemas.microsoft.com/office/infopath/2007/PartnerControls"/>
    <ds:schemaRef ds:uri="http://schemas.microsoft.com/office/2006/documentManagement/types"/>
    <ds:schemaRef ds:uri="60b8db74-e871-444f-9863-37bd1cbb2438"/>
    <ds:schemaRef ds:uri="859e476f-6fb8-4f94-81b5-67fb467e7b29"/>
    <ds:schemaRef ds:uri="http://schemas.microsoft.com/office/2006/metadata/properties"/>
  </ds:schemaRefs>
</ds:datastoreItem>
</file>

<file path=customXml/itemProps3.xml><?xml version="1.0" encoding="utf-8"?>
<ds:datastoreItem xmlns:ds="http://schemas.openxmlformats.org/officeDocument/2006/customXml" ds:itemID="{411BBF34-85C3-485B-889C-FF00B5453A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0b8db74-e871-444f-9863-37bd1cbb2438"/>
    <ds:schemaRef ds:uri="859e476f-6fb8-4f94-81b5-67fb467e7b2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193</TotalTime>
  <Words>446</Words>
  <Application>Microsoft Office PowerPoint</Application>
  <PresentationFormat>Widescreen</PresentationFormat>
  <Paragraphs>94</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Westwood</dc:creator>
  <cp:lastModifiedBy>Louise Roberts</cp:lastModifiedBy>
  <cp:revision>31</cp:revision>
  <cp:lastPrinted>2020-10-22T13:16:12Z</cp:lastPrinted>
  <dcterms:created xsi:type="dcterms:W3CDTF">2020-09-18T06:55:54Z</dcterms:created>
  <dcterms:modified xsi:type="dcterms:W3CDTF">2026-01-05T12:03:53Z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0x010100338513FB84FD5B46905482098FC0BB52</vt:lpwstr>
  </property>
  <property fmtid="{D5CDD505-2E9C-101B-9397-08002B2CF9AE}" pid="3" name="MediaServiceImageTags">
    <vt:lpwstr/>
  </property>
</Properties>
</file>