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93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8674A0-6AD3-51B1-CA22-42A4EC192750}" v="12" dt="2024-04-24T14:42:15.1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7"/>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uise Roberts" userId="S::louise.roberts@parklandset.org.uk::6aed88f7-4c7c-4d15-baca-f577b42c96e1" providerId="AD" clId="Web-{888674A0-6AD3-51B1-CA22-42A4EC192750}"/>
    <pc:docChg chg="modSld">
      <pc:chgData name="Louise Roberts" userId="S::louise.roberts@parklandset.org.uk::6aed88f7-4c7c-4d15-baca-f577b42c96e1" providerId="AD" clId="Web-{888674A0-6AD3-51B1-CA22-42A4EC192750}" dt="2024-04-24T14:42:15.188" v="11" actId="20577"/>
      <pc:docMkLst>
        <pc:docMk/>
      </pc:docMkLst>
      <pc:sldChg chg="modSp">
        <pc:chgData name="Louise Roberts" userId="S::louise.roberts@parklandset.org.uk::6aed88f7-4c7c-4d15-baca-f577b42c96e1" providerId="AD" clId="Web-{888674A0-6AD3-51B1-CA22-42A4EC192750}" dt="2024-04-24T14:42:15.188" v="11" actId="20577"/>
        <pc:sldMkLst>
          <pc:docMk/>
          <pc:sldMk cId="1972589498" sldId="256"/>
        </pc:sldMkLst>
        <pc:spChg chg="mod">
          <ac:chgData name="Louise Roberts" userId="S::louise.roberts@parklandset.org.uk::6aed88f7-4c7c-4d15-baca-f577b42c96e1" providerId="AD" clId="Web-{888674A0-6AD3-51B1-CA22-42A4EC192750}" dt="2024-04-24T14:42:15.188" v="11" actId="20577"/>
          <ac:spMkLst>
            <pc:docMk/>
            <pc:sldMk cId="1972589498" sldId="256"/>
            <ac:spMk id="11" creationId="{F506C8A2-EBF6-5D46-92D6-CB4E0113D7B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9DE2-1C43-1D46-A69C-5343629CF60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CBA1C1E-F933-2F48-9155-A897FA32E6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9FA3D72-85BD-CA4A-A250-37BD305F57AF}"/>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5" name="Footer Placeholder 4">
            <a:extLst>
              <a:ext uri="{FF2B5EF4-FFF2-40B4-BE49-F238E27FC236}">
                <a16:creationId xmlns:a16="http://schemas.microsoft.com/office/drawing/2014/main" id="{647A321C-014C-244E-98E3-09B0EBF2F5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430F5B-71DF-F449-9676-91DAFCD55279}"/>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642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CEB05-1D8E-454E-958F-D0FA7F89E4E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FEB833D-53A3-FD4A-B8B8-B6D2F18BCAB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A04AF03-CCBB-9244-BC6E-6A91A7CF03C3}"/>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5" name="Footer Placeholder 4">
            <a:extLst>
              <a:ext uri="{FF2B5EF4-FFF2-40B4-BE49-F238E27FC236}">
                <a16:creationId xmlns:a16="http://schemas.microsoft.com/office/drawing/2014/main" id="{4F9777BE-8BD9-0140-8F97-F841F140EC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86D382-0ABC-8C4D-BD34-9CAACB043DA8}"/>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332817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2ED2A7-B6B0-0A4D-AF46-D1E80882081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C63E673-6096-1647-9984-2F5730407BE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496F33A-87CB-E747-8FC9-466479F0E41A}"/>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5" name="Footer Placeholder 4">
            <a:extLst>
              <a:ext uri="{FF2B5EF4-FFF2-40B4-BE49-F238E27FC236}">
                <a16:creationId xmlns:a16="http://schemas.microsoft.com/office/drawing/2014/main" id="{5FDAE99F-0EFE-AE4B-902D-2F1A55227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0DF231-4FFA-E14F-9686-593496CB0976}"/>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3965828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11C8-E53B-9B44-BFDD-1ECFD24D11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0FCFBA8-1F07-CE4F-8917-39E859C68C8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2C1E294-73E9-9C4C-B6F9-F881659D4A50}"/>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5" name="Footer Placeholder 4">
            <a:extLst>
              <a:ext uri="{FF2B5EF4-FFF2-40B4-BE49-F238E27FC236}">
                <a16:creationId xmlns:a16="http://schemas.microsoft.com/office/drawing/2014/main" id="{8E1BC38D-54F9-7548-840E-EF7A87472A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19715B-1952-C34B-BB0A-AD06BCC8783A}"/>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2156161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0D645-D15D-0E49-B6E4-9FF1A794DA4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44BFC8E-DD8D-C242-A212-73EABECC6E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3661D5-E3E8-4240-AAEA-746EC3A0D5E9}"/>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5" name="Footer Placeholder 4">
            <a:extLst>
              <a:ext uri="{FF2B5EF4-FFF2-40B4-BE49-F238E27FC236}">
                <a16:creationId xmlns:a16="http://schemas.microsoft.com/office/drawing/2014/main" id="{AA48F16B-C0C1-4E4E-AE79-17BD2A2B85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DB510D-A8F2-C14D-82A6-DF436F005914}"/>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104865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F3E32-BD7D-4D4B-B992-EE220DAF586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9091326-59C7-574B-B81F-969D428B1A3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AA3DEBB-62E4-7E4D-ACB0-F2B9A5A6207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B6E5AB0-408F-9643-ABCC-00D30EFBCD6A}"/>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6" name="Footer Placeholder 5">
            <a:extLst>
              <a:ext uri="{FF2B5EF4-FFF2-40B4-BE49-F238E27FC236}">
                <a16:creationId xmlns:a16="http://schemas.microsoft.com/office/drawing/2014/main" id="{1B48AF75-6BE1-094A-A373-F3273DD6BC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BC8554-CFD1-7B46-B383-A90D95BF3018}"/>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1125479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FC9C-A1A7-3143-8E87-3EFC41D9BD5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EB6043C-74BC-D54F-AB24-97F1C60F6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2A46F90-4046-DE44-B16F-70D7F42A293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FA8D383-67A6-AC41-BEC7-C72A3AD6D4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3AA19B0-0D42-A245-AE6B-DB2852BB36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69B6D91-7DC2-7946-96CF-8334474DBCEA}"/>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8" name="Footer Placeholder 7">
            <a:extLst>
              <a:ext uri="{FF2B5EF4-FFF2-40B4-BE49-F238E27FC236}">
                <a16:creationId xmlns:a16="http://schemas.microsoft.com/office/drawing/2014/main" id="{0006DB25-5F1B-A442-BCD2-C03B947C93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410B509-EB00-5A4C-8073-B0EAB1535B7D}"/>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4253806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631A2-5AFA-AB45-880F-161C5046FF7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5133C14-7970-FD44-8595-E1B1DF63D924}"/>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4" name="Footer Placeholder 3">
            <a:extLst>
              <a:ext uri="{FF2B5EF4-FFF2-40B4-BE49-F238E27FC236}">
                <a16:creationId xmlns:a16="http://schemas.microsoft.com/office/drawing/2014/main" id="{A81E3A62-B562-CD47-809E-CF7588A7D9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953D443-F4B7-3D43-80BC-701BC99FE486}"/>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2254698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972562-54A1-6042-AFFF-BD2C6AF5EF19}"/>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3" name="Footer Placeholder 2">
            <a:extLst>
              <a:ext uri="{FF2B5EF4-FFF2-40B4-BE49-F238E27FC236}">
                <a16:creationId xmlns:a16="http://schemas.microsoft.com/office/drawing/2014/main" id="{6C4C68F1-7BC1-884D-B9A1-F09620FD9E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23928B-C1D6-0140-A6EA-C2E0B8AA8217}"/>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1328313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53C3C-53D7-D74C-AEF9-0470078308C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A3A3759-7BFC-9744-9EE3-466D3114E2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8176F89-02B1-444C-AB52-F00CF7868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16D1E21-CA1B-FA48-A5B5-DB6E7626F1EA}"/>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6" name="Footer Placeholder 5">
            <a:extLst>
              <a:ext uri="{FF2B5EF4-FFF2-40B4-BE49-F238E27FC236}">
                <a16:creationId xmlns:a16="http://schemas.microsoft.com/office/drawing/2014/main" id="{766F1B16-E2E2-5644-9072-2F68DFCDB8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FCA3F2-DA05-094D-AC1F-BA566F315ECE}"/>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3190090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C92AE-51A6-0949-AD28-09CE957C62C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35FACB0-BDF4-0242-BD9A-6FBA42BE0C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80DC94-91E6-8849-BBC7-0443DDAF3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C819DA-CB1D-AA40-8A5A-C876D28ABD24}"/>
              </a:ext>
            </a:extLst>
          </p:cNvPr>
          <p:cNvSpPr>
            <a:spLocks noGrp="1"/>
          </p:cNvSpPr>
          <p:nvPr>
            <p:ph type="dt" sz="half" idx="10"/>
          </p:nvPr>
        </p:nvSpPr>
        <p:spPr/>
        <p:txBody>
          <a:bodyPr/>
          <a:lstStyle/>
          <a:p>
            <a:fld id="{4A01428A-5F76-3F47-85AB-1D55842A5472}" type="datetimeFigureOut">
              <a:rPr lang="en-US" smtClean="0"/>
              <a:t>4/24/2024</a:t>
            </a:fld>
            <a:endParaRPr lang="en-US"/>
          </a:p>
        </p:txBody>
      </p:sp>
      <p:sp>
        <p:nvSpPr>
          <p:cNvPr id="6" name="Footer Placeholder 5">
            <a:extLst>
              <a:ext uri="{FF2B5EF4-FFF2-40B4-BE49-F238E27FC236}">
                <a16:creationId xmlns:a16="http://schemas.microsoft.com/office/drawing/2014/main" id="{B380CE07-4A59-D14D-B5FB-C83D7E3BDD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34FCD2-875E-C840-AC62-FA766363AD6F}"/>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233921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6F60CD-1F03-8049-AB98-D11AFAABF7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4FC8196-1000-6848-AC29-5E7C927CA8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3E70FFA-D129-CF48-8282-B038C498C5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01428A-5F76-3F47-85AB-1D55842A5472}" type="datetimeFigureOut">
              <a:rPr lang="en-US" smtClean="0"/>
              <a:t>4/24/2024</a:t>
            </a:fld>
            <a:endParaRPr lang="en-US"/>
          </a:p>
        </p:txBody>
      </p:sp>
      <p:sp>
        <p:nvSpPr>
          <p:cNvPr id="5" name="Footer Placeholder 4">
            <a:extLst>
              <a:ext uri="{FF2B5EF4-FFF2-40B4-BE49-F238E27FC236}">
                <a16:creationId xmlns:a16="http://schemas.microsoft.com/office/drawing/2014/main" id="{76BE735A-5E51-1A47-9A42-FE774A6663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15AA-1514-6E4D-B4D1-2DD571AD81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4E844-DFC8-7440-9883-6658D9747030}" type="slidenum">
              <a:rPr lang="en-US" smtClean="0"/>
              <a:t>‹#›</a:t>
            </a:fld>
            <a:endParaRPr lang="en-US"/>
          </a:p>
        </p:txBody>
      </p:sp>
    </p:spTree>
    <p:extLst>
      <p:ext uri="{BB962C8B-B14F-4D97-AF65-F5344CB8AC3E}">
        <p14:creationId xmlns:p14="http://schemas.microsoft.com/office/powerpoint/2010/main" val="1301939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7AE716F-4FC8-7848-88F0-FCB498953B82}"/>
              </a:ext>
            </a:extLst>
          </p:cNvPr>
          <p:cNvSpPr txBox="1"/>
          <p:nvPr/>
        </p:nvSpPr>
        <p:spPr>
          <a:xfrm>
            <a:off x="167392" y="5177542"/>
            <a:ext cx="4572831" cy="1600438"/>
          </a:xfrm>
          <a:prstGeom prst="rect">
            <a:avLst/>
          </a:prstGeom>
          <a:ln w="38100">
            <a:solidFill>
              <a:srgbClr val="FF0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Physical Development</a:t>
            </a:r>
          </a:p>
          <a:p>
            <a:r>
              <a:rPr lang="is-IS" sz="1400" dirty="0">
                <a:latin typeface="Sassoon Infant Std" panose="020B0503020103030203" pitchFamily="34" charset="0"/>
                <a:cs typeface="Century Gothic"/>
              </a:rPr>
              <a:t>We will be: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Developing fine and gross motor skills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Getting ourselves undressed and dressed for PE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large and small movements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how to use tools safely</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Thinking about healthy and unhealthy foods!</a:t>
            </a:r>
          </a:p>
        </p:txBody>
      </p:sp>
      <p:sp>
        <p:nvSpPr>
          <p:cNvPr id="5" name="TextBox 4">
            <a:extLst>
              <a:ext uri="{FF2B5EF4-FFF2-40B4-BE49-F238E27FC236}">
                <a16:creationId xmlns:a16="http://schemas.microsoft.com/office/drawing/2014/main" id="{0A8BACB2-0951-BB42-81F1-6FCADFBF4184}"/>
              </a:ext>
            </a:extLst>
          </p:cNvPr>
          <p:cNvSpPr txBox="1"/>
          <p:nvPr/>
        </p:nvSpPr>
        <p:spPr>
          <a:xfrm>
            <a:off x="67805" y="51467"/>
            <a:ext cx="3292598" cy="2893100"/>
          </a:xfrm>
          <a:prstGeom prst="rect">
            <a:avLst/>
          </a:prstGeom>
          <a:ln w="38100">
            <a:solidFill>
              <a:srgbClr val="92D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Literacy</a:t>
            </a:r>
            <a:r>
              <a:rPr lang="is-IS" sz="1400" dirty="0">
                <a:latin typeface="Sassoon Infant Std" panose="020B0503020103030203" pitchFamily="34" charset="0"/>
                <a:cs typeface="Century Gothic"/>
              </a:rPr>
              <a:t> </a:t>
            </a:r>
          </a:p>
          <a:p>
            <a:r>
              <a:rPr lang="is-IS" sz="1400" dirty="0">
                <a:latin typeface="Sassoon Infant Std" panose="020B0503020103030203" pitchFamily="34" charset="0"/>
                <a:cs typeface="Century Gothic"/>
              </a:rPr>
              <a:t>In literacy we will be exploring the stories of Norman the Slug with the Silly Shell and Walter‘s Wonderful Web. As writers, we will look at description, fact files, sequencing and instructions!</a:t>
            </a:r>
          </a:p>
          <a:p>
            <a:endParaRPr lang="is-IS" sz="1400" dirty="0">
              <a:latin typeface="Sassoon Infant Std" panose="020B0503020103030203" pitchFamily="34" charset="0"/>
              <a:cs typeface="Century Gothic"/>
            </a:endParaRPr>
          </a:p>
          <a:p>
            <a:r>
              <a:rPr lang="is-IS" sz="1400" dirty="0">
                <a:latin typeface="Sassoon Infant Std" panose="020B0503020103030203" pitchFamily="34" charset="0"/>
                <a:cs typeface="Century Gothic"/>
              </a:rPr>
              <a:t>We will also be exploring poetry and the use of rhyming words. This will be whilst reading the poetry book Mad About Minibeasts. Non-fiction books will also play a big part in our finding out about bugs.</a:t>
            </a:r>
          </a:p>
        </p:txBody>
      </p:sp>
      <p:sp>
        <p:nvSpPr>
          <p:cNvPr id="6" name="TextBox 5">
            <a:extLst>
              <a:ext uri="{FF2B5EF4-FFF2-40B4-BE49-F238E27FC236}">
                <a16:creationId xmlns:a16="http://schemas.microsoft.com/office/drawing/2014/main" id="{21676539-C56B-F347-94B9-C1F9C8C924A5}"/>
              </a:ext>
            </a:extLst>
          </p:cNvPr>
          <p:cNvSpPr txBox="1"/>
          <p:nvPr/>
        </p:nvSpPr>
        <p:spPr>
          <a:xfrm>
            <a:off x="7286017" y="44040"/>
            <a:ext cx="4746957" cy="2031325"/>
          </a:xfrm>
          <a:prstGeom prst="rect">
            <a:avLst/>
          </a:prstGeom>
          <a:ln w="38100">
            <a:solidFill>
              <a:srgbClr val="7030A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Maths</a:t>
            </a:r>
          </a:p>
          <a:p>
            <a:r>
              <a:rPr lang="is-IS" sz="1400" dirty="0">
                <a:latin typeface="Sassoon Infant Std" panose="020B0503020103030203" pitchFamily="34" charset="0"/>
                <a:cs typeface="Century Gothic"/>
              </a:rPr>
              <a:t>As mathematicians, we will continue with recognising numerals to 10 and beyond and focus on forming numbers correctly. </a:t>
            </a:r>
          </a:p>
          <a:p>
            <a:r>
              <a:rPr lang="is-IS" sz="1400" dirty="0">
                <a:latin typeface="Sassoon Infant Std" panose="020B0503020103030203" pitchFamily="34" charset="0"/>
                <a:cs typeface="Century Gothic"/>
              </a:rPr>
              <a:t>We will begin to explore doubling and halving using a range of practical activities.</a:t>
            </a:r>
          </a:p>
          <a:p>
            <a:r>
              <a:rPr lang="is-IS" sz="1400" dirty="0">
                <a:latin typeface="Sassoon Infant Std" panose="020B0503020103030203" pitchFamily="34" charset="0"/>
                <a:cs typeface="Century Gothic"/>
              </a:rPr>
              <a:t>We will be introducing subtraction into our practical maths activities and exploring writing our own subtraction number sentences.</a:t>
            </a:r>
          </a:p>
        </p:txBody>
      </p:sp>
      <p:sp>
        <p:nvSpPr>
          <p:cNvPr id="8" name="TextBox 7">
            <a:extLst>
              <a:ext uri="{FF2B5EF4-FFF2-40B4-BE49-F238E27FC236}">
                <a16:creationId xmlns:a16="http://schemas.microsoft.com/office/drawing/2014/main" id="{E80619B3-CD7D-B54F-88A1-E223D13B0622}"/>
              </a:ext>
            </a:extLst>
          </p:cNvPr>
          <p:cNvSpPr txBox="1"/>
          <p:nvPr/>
        </p:nvSpPr>
        <p:spPr>
          <a:xfrm>
            <a:off x="3479018" y="51467"/>
            <a:ext cx="3733573" cy="2246769"/>
          </a:xfrm>
          <a:prstGeom prst="rect">
            <a:avLst/>
          </a:prstGeom>
          <a:ln w="38100">
            <a:solidFill>
              <a:srgbClr val="00B0F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Personal, Social and Emotional Development</a:t>
            </a:r>
          </a:p>
          <a:p>
            <a:r>
              <a:rPr lang="is-IS" sz="1400" dirty="0">
                <a:latin typeface="Sassoon Infant Std" panose="020B0503020103030203" pitchFamily="34" charset="0"/>
                <a:cs typeface="Century Gothic"/>
              </a:rPr>
              <a:t>We will work on:</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Being kind and respectful</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Taking turns and sharing</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Listening and responding approrpiately to others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Appropriately adjusting our behaviour to different situations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Trying new things</a:t>
            </a:r>
          </a:p>
        </p:txBody>
      </p:sp>
      <p:sp>
        <p:nvSpPr>
          <p:cNvPr id="9" name="TextBox 8">
            <a:extLst>
              <a:ext uri="{FF2B5EF4-FFF2-40B4-BE49-F238E27FC236}">
                <a16:creationId xmlns:a16="http://schemas.microsoft.com/office/drawing/2014/main" id="{5C005A44-75BD-084E-A2D9-B8FFCFBD9578}"/>
              </a:ext>
            </a:extLst>
          </p:cNvPr>
          <p:cNvSpPr txBox="1"/>
          <p:nvPr/>
        </p:nvSpPr>
        <p:spPr>
          <a:xfrm>
            <a:off x="4836877" y="4047035"/>
            <a:ext cx="2362055" cy="2677656"/>
          </a:xfrm>
          <a:prstGeom prst="rect">
            <a:avLst/>
          </a:prstGeom>
          <a:ln w="38100">
            <a:solidFill>
              <a:srgbClr val="FFC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Expressive Arts and Design</a:t>
            </a:r>
          </a:p>
          <a:p>
            <a:r>
              <a:rPr lang="is-IS" sz="1400" dirty="0">
                <a:latin typeface="Sassoon Infant Std" panose="020B0503020103030203" pitchFamily="34" charset="0"/>
                <a:cs typeface="Century Gothic"/>
              </a:rPr>
              <a:t>As artists, we will be refining and exploring our skills with a range of different media. We will have a focus media each week such as powder paints, water colours and charcoal. </a:t>
            </a:r>
          </a:p>
          <a:p>
            <a:r>
              <a:rPr lang="is-IS" sz="1400" dirty="0">
                <a:latin typeface="Sassoon Infant Std" panose="020B0503020103030203" pitchFamily="34" charset="0"/>
                <a:cs typeface="Century Gothic"/>
              </a:rPr>
              <a:t>As part of our topic, we will link our skills to different minibeasts, creating different patterns, textures and models!</a:t>
            </a:r>
          </a:p>
        </p:txBody>
      </p:sp>
      <p:sp>
        <p:nvSpPr>
          <p:cNvPr id="10" name="TextBox 9">
            <a:extLst>
              <a:ext uri="{FF2B5EF4-FFF2-40B4-BE49-F238E27FC236}">
                <a16:creationId xmlns:a16="http://schemas.microsoft.com/office/drawing/2014/main" id="{CD48152A-1935-D547-8FF7-BC66A0C08496}"/>
              </a:ext>
            </a:extLst>
          </p:cNvPr>
          <p:cNvSpPr txBox="1"/>
          <p:nvPr/>
        </p:nvSpPr>
        <p:spPr>
          <a:xfrm>
            <a:off x="7322904" y="4746655"/>
            <a:ext cx="4653496" cy="2031325"/>
          </a:xfrm>
          <a:prstGeom prst="rect">
            <a:avLst/>
          </a:prstGeom>
          <a:ln w="38100">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dirty="0">
                <a:latin typeface="Sassoon Infant Std" panose="020B0503020103030203" pitchFamily="34" charset="0"/>
                <a:cs typeface="Century Gothic"/>
              </a:rPr>
              <a:t>The </a:t>
            </a:r>
            <a:r>
              <a:rPr lang="is-IS" sz="1400" b="1" dirty="0">
                <a:latin typeface="Sassoon Infant Std" panose="020B0503020103030203" pitchFamily="34" charset="0"/>
                <a:cs typeface="Century Gothic"/>
              </a:rPr>
              <a:t>Learn Together </a:t>
            </a:r>
            <a:r>
              <a:rPr lang="is-IS" sz="1400" dirty="0">
                <a:latin typeface="Sassoon Infant Std" panose="020B0503020103030203" pitchFamily="34" charset="0"/>
                <a:cs typeface="Century Gothic"/>
              </a:rPr>
              <a:t>strands we will be focusing on are:</a:t>
            </a:r>
          </a:p>
          <a:p>
            <a:pPr marL="285750" indent="-285750">
              <a:buFont typeface="Arial"/>
              <a:buChar char="•"/>
            </a:pPr>
            <a:r>
              <a:rPr lang="is-IS" sz="1400" dirty="0">
                <a:latin typeface="Sassoon Infant Std" panose="020B0503020103030203" pitchFamily="34" charset="0"/>
                <a:cs typeface="Century Gothic"/>
              </a:rPr>
              <a:t>Ethics and the Environment</a:t>
            </a:r>
          </a:p>
          <a:p>
            <a:pPr marL="285750" indent="-285750">
              <a:buFont typeface="Arial"/>
              <a:buChar char="•"/>
            </a:pPr>
            <a:r>
              <a:rPr lang="is-IS" sz="1400" dirty="0">
                <a:latin typeface="Sassoon Infant Std" panose="020B0503020103030203" pitchFamily="34" charset="0"/>
                <a:cs typeface="Century Gothic"/>
              </a:rPr>
              <a:t>Equality and Justice</a:t>
            </a:r>
          </a:p>
          <a:p>
            <a:endParaRPr lang="is-IS" sz="1400" dirty="0">
              <a:latin typeface="Sassoon Infant Std" panose="020B0503020103030203" pitchFamily="34" charset="0"/>
              <a:cs typeface="Century Gothic"/>
            </a:endParaRPr>
          </a:p>
          <a:p>
            <a:r>
              <a:rPr lang="is-IS" sz="1400" dirty="0">
                <a:latin typeface="Sassoon Infant Std" panose="020B0503020103030203" pitchFamily="34" charset="0"/>
                <a:cs typeface="Century Gothic"/>
              </a:rPr>
              <a:t>As environmentalists, we will begin to explore things such as deforestation, global warming and plastic pollution, looking at the impact this is having on our world.</a:t>
            </a:r>
          </a:p>
          <a:p>
            <a:r>
              <a:rPr lang="is-IS" sz="1400" dirty="0">
                <a:latin typeface="Sassoon Infant Std" panose="020B0503020103030203" pitchFamily="34" charset="0"/>
                <a:cs typeface="Century Gothic"/>
              </a:rPr>
              <a:t>We will explore empathy and Justice through our value of the term!</a:t>
            </a:r>
          </a:p>
        </p:txBody>
      </p:sp>
      <p:sp>
        <p:nvSpPr>
          <p:cNvPr id="12" name="TextBox 11">
            <a:extLst>
              <a:ext uri="{FF2B5EF4-FFF2-40B4-BE49-F238E27FC236}">
                <a16:creationId xmlns:a16="http://schemas.microsoft.com/office/drawing/2014/main" id="{A324760C-284C-9B4F-861F-A952F0B0381C}"/>
              </a:ext>
            </a:extLst>
          </p:cNvPr>
          <p:cNvSpPr txBox="1"/>
          <p:nvPr/>
        </p:nvSpPr>
        <p:spPr>
          <a:xfrm>
            <a:off x="7365137" y="2182840"/>
            <a:ext cx="4746957" cy="1815882"/>
          </a:xfrm>
          <a:prstGeom prst="rect">
            <a:avLst/>
          </a:prstGeom>
          <a:ln w="38100">
            <a:solidFill>
              <a:srgbClr val="0070C0"/>
            </a:solidFill>
          </a:ln>
        </p:spPr>
        <p:style>
          <a:lnRef idx="2">
            <a:schemeClr val="accent5"/>
          </a:lnRef>
          <a:fillRef idx="1">
            <a:schemeClr val="lt1"/>
          </a:fillRef>
          <a:effectRef idx="0">
            <a:schemeClr val="accent5"/>
          </a:effectRef>
          <a:fontRef idx="minor">
            <a:schemeClr val="dk1"/>
          </a:fontRef>
        </p:style>
        <p:txBody>
          <a:bodyPr wrap="square" lIns="91440" tIns="45720" rIns="91440" bIns="45720" rtlCol="0" anchor="t">
            <a:spAutoFit/>
          </a:bodyPr>
          <a:lstStyle/>
          <a:p>
            <a:r>
              <a:rPr lang="is-IS" sz="1400" b="1" dirty="0">
                <a:latin typeface="Sassoon Infant Std" panose="020B0503020103030203" pitchFamily="34" charset="0"/>
                <a:cs typeface="Century Gothic"/>
              </a:rPr>
              <a:t>Understanding of the World</a:t>
            </a:r>
          </a:p>
          <a:p>
            <a:r>
              <a:rPr lang="is-IS" sz="1400" dirty="0">
                <a:latin typeface="Sassoon Infant Std" panose="020B0503020103030203" pitchFamily="34" charset="0"/>
                <a:cs typeface="Century Gothic"/>
              </a:rPr>
              <a:t>We will be: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the lifecycles.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Creating bug hotels.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Going on minibeast.</a:t>
            </a:r>
          </a:p>
          <a:p>
            <a:pPr marL="285750" indent="-285750">
              <a:buFont typeface="Arial" panose="020B0604020202020204" pitchFamily="34" charset="0"/>
              <a:buChar char="•"/>
            </a:pPr>
            <a:r>
              <a:rPr lang="is-IS" sz="1400" dirty="0" err="1">
                <a:latin typeface="Sassoon Infant Std"/>
                <a:cs typeface="Century Gothic"/>
              </a:rPr>
              <a:t>Thinking</a:t>
            </a:r>
            <a:r>
              <a:rPr lang="is-IS" sz="1400" dirty="0">
                <a:latin typeface="Sassoon Infant Std"/>
                <a:cs typeface="Century Gothic"/>
              </a:rPr>
              <a:t> </a:t>
            </a:r>
            <a:r>
              <a:rPr lang="is-IS" sz="1400" dirty="0" err="1">
                <a:latin typeface="Sassoon Infant Std"/>
                <a:cs typeface="Century Gothic"/>
              </a:rPr>
              <a:t>about</a:t>
            </a:r>
            <a:r>
              <a:rPr lang="is-IS" sz="1400" dirty="0">
                <a:latin typeface="Sassoon Infant Std"/>
                <a:cs typeface="Century Gothic"/>
              </a:rPr>
              <a:t> </a:t>
            </a:r>
            <a:r>
              <a:rPr lang="is-IS" sz="1400" dirty="0" err="1">
                <a:latin typeface="Sassoon Infant Std"/>
                <a:cs typeface="Century Gothic"/>
              </a:rPr>
              <a:t>how</a:t>
            </a:r>
            <a:r>
              <a:rPr lang="is-IS" sz="1400" dirty="0">
                <a:latin typeface="Sassoon Infant Std"/>
                <a:cs typeface="Century Gothic"/>
              </a:rPr>
              <a:t> </a:t>
            </a:r>
            <a:r>
              <a:rPr lang="is-IS" sz="1400" dirty="0" err="1">
                <a:latin typeface="Sassoon Infant Std"/>
                <a:cs typeface="Century Gothic"/>
              </a:rPr>
              <a:t>we</a:t>
            </a:r>
            <a:r>
              <a:rPr lang="is-IS" sz="1400" dirty="0">
                <a:latin typeface="Sassoon Infant Std"/>
                <a:cs typeface="Century Gothic"/>
              </a:rPr>
              <a:t> can </a:t>
            </a:r>
            <a:r>
              <a:rPr lang="is-IS" sz="1400" dirty="0" err="1">
                <a:latin typeface="Sassoon Infant Std"/>
                <a:cs typeface="Century Gothic"/>
              </a:rPr>
              <a:t>look</a:t>
            </a:r>
            <a:r>
              <a:rPr lang="is-IS" sz="1400" dirty="0">
                <a:latin typeface="Sassoon Infant Std"/>
                <a:cs typeface="Century Gothic"/>
              </a:rPr>
              <a:t> </a:t>
            </a:r>
            <a:r>
              <a:rPr lang="is-IS" sz="1400" dirty="0" err="1">
                <a:latin typeface="Sassoon Infant Std"/>
                <a:cs typeface="Century Gothic"/>
              </a:rPr>
              <a:t>after</a:t>
            </a:r>
            <a:r>
              <a:rPr lang="is-IS" sz="1400" dirty="0">
                <a:latin typeface="Sassoon Infant Std"/>
                <a:cs typeface="Century Gothic"/>
              </a:rPr>
              <a:t> </a:t>
            </a:r>
            <a:r>
              <a:rPr lang="is-IS" sz="1400" dirty="0" err="1">
                <a:latin typeface="Sassoon Infant Std"/>
                <a:cs typeface="Century Gothic"/>
              </a:rPr>
              <a:t>our</a:t>
            </a:r>
            <a:r>
              <a:rPr lang="is-IS" sz="1400" dirty="0">
                <a:latin typeface="Sassoon Infant Std"/>
                <a:cs typeface="Century Gothic"/>
              </a:rPr>
              <a:t> </a:t>
            </a:r>
            <a:r>
              <a:rPr lang="is-IS" sz="1400" dirty="0" err="1">
                <a:latin typeface="Sassoon Infant Std"/>
                <a:cs typeface="Century Gothic"/>
              </a:rPr>
              <a:t>environment</a:t>
            </a:r>
            <a:r>
              <a:rPr lang="is-IS" sz="1400" dirty="0">
                <a:latin typeface="Sassoon Infant Std"/>
                <a:cs typeface="Century Gothic"/>
              </a:rPr>
              <a:t>.</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Using technology to take pictures.</a:t>
            </a:r>
          </a:p>
          <a:p>
            <a:pPr marL="285750" indent="-285750">
              <a:buFont typeface="Arial" panose="020B0604020202020204" pitchFamily="34" charset="0"/>
              <a:buChar char="•"/>
            </a:pPr>
            <a:endParaRPr lang="is-IS" sz="1400" dirty="0">
              <a:latin typeface="Sassoon Infant Std" panose="020B0503020103030203" pitchFamily="34" charset="0"/>
              <a:cs typeface="Century Gothic"/>
            </a:endParaRPr>
          </a:p>
        </p:txBody>
      </p:sp>
      <p:pic>
        <p:nvPicPr>
          <p:cNvPr id="1026" name="Picture 2" descr="Image result for free clipart bugs">
            <a:extLst>
              <a:ext uri="{FF2B5EF4-FFF2-40B4-BE49-F238E27FC236}">
                <a16:creationId xmlns:a16="http://schemas.microsoft.com/office/drawing/2014/main" id="{4B824501-3345-DB44-A970-86337B4EB4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6404" y="2334087"/>
            <a:ext cx="828336" cy="6489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free clipart bugs">
            <a:extLst>
              <a:ext uri="{FF2B5EF4-FFF2-40B4-BE49-F238E27FC236}">
                <a16:creationId xmlns:a16="http://schemas.microsoft.com/office/drawing/2014/main" id="{4AFD6A73-073B-7B41-AA3A-24C027D592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102" y="356801"/>
            <a:ext cx="1152268" cy="83950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free clipart bugs">
            <a:extLst>
              <a:ext uri="{FF2B5EF4-FFF2-40B4-BE49-F238E27FC236}">
                <a16:creationId xmlns:a16="http://schemas.microsoft.com/office/drawing/2014/main" id="{0931F98A-6548-5F48-8E2A-9D994C713D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86017" y="4053480"/>
            <a:ext cx="893598" cy="65956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result for free clipart butterfly">
            <a:extLst>
              <a:ext uri="{FF2B5EF4-FFF2-40B4-BE49-F238E27FC236}">
                <a16:creationId xmlns:a16="http://schemas.microsoft.com/office/drawing/2014/main" id="{2D7985C8-6AD6-414D-BE0F-59F1901B85E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57242" y="2321481"/>
            <a:ext cx="1019158" cy="93640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mage result for free clipart worm">
            <a:extLst>
              <a:ext uri="{FF2B5EF4-FFF2-40B4-BE49-F238E27FC236}">
                <a16:creationId xmlns:a16="http://schemas.microsoft.com/office/drawing/2014/main" id="{55DE0CC1-7620-9A4E-A9CC-2243C46BD0E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69861" y="5223708"/>
            <a:ext cx="904609" cy="607474"/>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Image result for free clipart snail">
            <a:extLst>
              <a:ext uri="{FF2B5EF4-FFF2-40B4-BE49-F238E27FC236}">
                <a16:creationId xmlns:a16="http://schemas.microsoft.com/office/drawing/2014/main" id="{14E5C92B-4D7F-B042-A9F9-5541364A8F9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31521" y="1174851"/>
            <a:ext cx="694951" cy="40935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Image result for free clipart beetle">
            <a:extLst>
              <a:ext uri="{FF2B5EF4-FFF2-40B4-BE49-F238E27FC236}">
                <a16:creationId xmlns:a16="http://schemas.microsoft.com/office/drawing/2014/main" id="{E95B8FEE-2F1A-994C-A79D-C90FB785370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350364" y="5075941"/>
            <a:ext cx="1025208" cy="549458"/>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Image result for free clipart spider">
            <a:extLst>
              <a:ext uri="{FF2B5EF4-FFF2-40B4-BE49-F238E27FC236}">
                <a16:creationId xmlns:a16="http://schemas.microsoft.com/office/drawing/2014/main" id="{6EF8C4C7-6CEC-A34E-9B01-D5B800FF70F5}"/>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13621"/>
          <a:stretch/>
        </p:blipFill>
        <p:spPr bwMode="auto">
          <a:xfrm>
            <a:off x="79906" y="3037818"/>
            <a:ext cx="1204291" cy="20313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4910D4A-B35A-9A4E-B79C-A31EFF83250F}"/>
              </a:ext>
            </a:extLst>
          </p:cNvPr>
          <p:cNvSpPr txBox="1"/>
          <p:nvPr/>
        </p:nvSpPr>
        <p:spPr>
          <a:xfrm>
            <a:off x="826731" y="3031373"/>
            <a:ext cx="3834824" cy="2031325"/>
          </a:xfrm>
          <a:prstGeom prst="rect">
            <a:avLst/>
          </a:prstGeom>
          <a:ln w="38100">
            <a:solidFill>
              <a:srgbClr val="00B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Commuication and Language</a:t>
            </a:r>
          </a:p>
          <a:p>
            <a:r>
              <a:rPr lang="is-IS" sz="1400" dirty="0">
                <a:latin typeface="Sassoon Infant Std" panose="020B0503020103030203" pitchFamily="34" charset="0"/>
                <a:cs typeface="Century Gothic"/>
              </a:rPr>
              <a:t>We will continue to develop our speaking and listening skills through giving polite instructions, sequencing events and being minibeast researchers! The children will work in talk partners and groups to share their own news. Children will be encouraged to research facts about minibeasts and to share their knowledge with their friends in the role play, small world and reading areas. </a:t>
            </a:r>
          </a:p>
        </p:txBody>
      </p:sp>
      <p:sp>
        <p:nvSpPr>
          <p:cNvPr id="11" name="Cloud 10">
            <a:extLst>
              <a:ext uri="{FF2B5EF4-FFF2-40B4-BE49-F238E27FC236}">
                <a16:creationId xmlns:a16="http://schemas.microsoft.com/office/drawing/2014/main" id="{F506C8A2-EBF6-5D46-92D6-CB4E0113D7BC}"/>
              </a:ext>
            </a:extLst>
          </p:cNvPr>
          <p:cNvSpPr/>
          <p:nvPr/>
        </p:nvSpPr>
        <p:spPr>
          <a:xfrm>
            <a:off x="4324740" y="2137451"/>
            <a:ext cx="2961277" cy="1882415"/>
          </a:xfrm>
          <a:prstGeom prst="cloud">
            <a:avLst/>
          </a:prstGeom>
          <a:solidFill>
            <a:srgbClr val="EF93EE"/>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latin typeface="Sassoon Infant Std"/>
              </a:rPr>
              <a:t>What’s That Under the Log?</a:t>
            </a:r>
          </a:p>
        </p:txBody>
      </p:sp>
    </p:spTree>
    <p:extLst>
      <p:ext uri="{BB962C8B-B14F-4D97-AF65-F5344CB8AC3E}">
        <p14:creationId xmlns:p14="http://schemas.microsoft.com/office/powerpoint/2010/main" val="1972589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0b8db74-e871-444f-9863-37bd1cbb2438">
      <Terms xmlns="http://schemas.microsoft.com/office/infopath/2007/PartnerControls"/>
    </lcf76f155ced4ddcb4097134ff3c332f>
    <TaxCatchAll xmlns="859e476f-6fb8-4f94-81b5-67fb467e7b2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38513FB84FD5B46905482098FC0BB52" ma:contentTypeVersion="19" ma:contentTypeDescription="Create a new document." ma:contentTypeScope="" ma:versionID="8d6e5958ae02c1b433e5ab4417a47977">
  <xsd:schema xmlns:xsd="http://www.w3.org/2001/XMLSchema" xmlns:xs="http://www.w3.org/2001/XMLSchema" xmlns:p="http://schemas.microsoft.com/office/2006/metadata/properties" xmlns:ns2="60b8db74-e871-444f-9863-37bd1cbb2438" xmlns:ns3="859e476f-6fb8-4f94-81b5-67fb467e7b29" targetNamespace="http://schemas.microsoft.com/office/2006/metadata/properties" ma:root="true" ma:fieldsID="559c990b294a9b71df9ef9ddc024adbb" ns2:_="" ns3:_="">
    <xsd:import namespace="60b8db74-e871-444f-9863-37bd1cbb2438"/>
    <xsd:import namespace="859e476f-6fb8-4f94-81b5-67fb467e7b2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b8db74-e871-444f-9863-37bd1cbb24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09459ae-8277-4de3-8c6e-43e837f8a5f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9e476f-6fb8-4f94-81b5-67fb467e7b2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8ecfb6c-9837-482b-8686-2a3ae99ebc30}" ma:internalName="TaxCatchAll" ma:showField="CatchAllData" ma:web="859e476f-6fb8-4f94-81b5-67fb467e7b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32099FA-CB12-4997-9192-C92D78C5351C}">
  <ds:schemaRefs>
    <ds:schemaRef ds:uri="http://www.w3.org/XML/1998/namespace"/>
    <ds:schemaRef ds:uri="http://schemas.openxmlformats.org/package/2006/metadata/core-properties"/>
    <ds:schemaRef ds:uri="http://purl.org/dc/terms/"/>
    <ds:schemaRef ds:uri="859e476f-6fb8-4f94-81b5-67fb467e7b29"/>
    <ds:schemaRef ds:uri="http://purl.org/dc/elements/1.1/"/>
    <ds:schemaRef ds:uri="http://schemas.microsoft.com/office/2006/metadata/properties"/>
    <ds:schemaRef ds:uri="http://schemas.microsoft.com/office/2006/documentManagement/types"/>
    <ds:schemaRef ds:uri="http://schemas.microsoft.com/office/infopath/2007/PartnerControls"/>
    <ds:schemaRef ds:uri="60b8db74-e871-444f-9863-37bd1cbb2438"/>
    <ds:schemaRef ds:uri="http://purl.org/dc/dcmitype/"/>
  </ds:schemaRefs>
</ds:datastoreItem>
</file>

<file path=customXml/itemProps2.xml><?xml version="1.0" encoding="utf-8"?>
<ds:datastoreItem xmlns:ds="http://schemas.openxmlformats.org/officeDocument/2006/customXml" ds:itemID="{FF53DFF8-4971-4C84-84D2-F1F6CEBF6173}">
  <ds:schemaRefs>
    <ds:schemaRef ds:uri="http://schemas.microsoft.com/sharepoint/v3/contenttype/forms"/>
  </ds:schemaRefs>
</ds:datastoreItem>
</file>

<file path=customXml/itemProps3.xml><?xml version="1.0" encoding="utf-8"?>
<ds:datastoreItem xmlns:ds="http://schemas.openxmlformats.org/officeDocument/2006/customXml" ds:itemID="{25DB22D2-C147-47C5-8577-EEC26FF4A48A}"/>
</file>

<file path=docProps/app.xml><?xml version="1.0" encoding="utf-8"?>
<Properties xmlns="http://schemas.openxmlformats.org/officeDocument/2006/extended-properties" xmlns:vt="http://schemas.openxmlformats.org/officeDocument/2006/docPropsVTypes">
  <TotalTime>69</TotalTime>
  <Words>442</Words>
  <Application>Microsoft Office PowerPoint</Application>
  <PresentationFormat>Widescreen</PresentationFormat>
  <Paragraphs>42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Westwood</dc:creator>
  <cp:lastModifiedBy>Louise Roberts</cp:lastModifiedBy>
  <cp:revision>34</cp:revision>
  <cp:lastPrinted>2020-12-17T13:18:56Z</cp:lastPrinted>
  <dcterms:created xsi:type="dcterms:W3CDTF">2020-09-18T06:55:54Z</dcterms:created>
  <dcterms:modified xsi:type="dcterms:W3CDTF">2024-04-24T14:42:16Z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0x010100338513FB84FD5B46905482098FC0BB52</vt:lpwstr>
  </property>
  <property fmtid="{D5CDD505-2E9C-101B-9397-08002B2CF9AE}" pid="3" name="MediaServiceImageTags">
    <vt:lpwstr/>
  </property>
</Properties>
</file>