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FE2"/>
    <a:srgbClr val="E7F4FF"/>
    <a:srgbClr val="FF9D23"/>
    <a:srgbClr val="FF0003"/>
    <a:srgbClr val="0E00FF"/>
    <a:srgbClr val="F400FF"/>
    <a:srgbClr val="F1E60B"/>
    <a:srgbClr val="71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60899-0D37-3E40-A584-72CAB06AA706}" v="3" dt="2026-08-27T10:23:37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52"/>
    <p:restoredTop sz="95903"/>
  </p:normalViewPr>
  <p:slideViewPr>
    <p:cSldViewPr snapToGrid="0">
      <p:cViewPr varScale="1">
        <p:scale>
          <a:sx n="110" d="100"/>
          <a:sy n="110" d="100"/>
        </p:scale>
        <p:origin x="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B3AA9-E3DC-9C83-ACC5-2A12E5157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1F4A0-0677-EAD4-63A5-93ECE2AF9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D38BD-36D6-984E-337C-B4B214AEB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56A5C-C4A8-912B-4774-30C22F88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49364-FACE-75FF-F04F-9CE4560CE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2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CD18E-2777-CCD4-4AE3-C28BADCAF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8D136-D953-41F3-671C-2D98C622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A2399-755E-E930-B34D-2FABA048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64252-513D-2534-1151-5F6D57B8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F3204-2C0A-45DA-B7FF-0D32191E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28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AFAA7-1695-FD06-DAC1-4BB2226C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C61CC-2EDA-C3F1-9839-5D2D7FA1B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5957C-69DC-E7C6-FC92-CBABFD45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6722-7AA3-5A9E-A287-39547086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3646C-5B3C-A855-3FFC-B4D553FA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7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9048-673F-DBD9-3B36-3EAEF99D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B083-F23D-C036-431D-A4BF86D1A1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040B4-85C7-47FF-7F0E-740B2A18E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89C2B-2F03-E653-1414-1360DC409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28DC4-F5A7-674C-7B4E-B73DBA29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DE564-D4C5-7863-82B7-13111A69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3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C4389-4A2C-AADE-BC13-4AD170F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C3586-D58A-7761-A4BC-C6B50B1A3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F9114-4930-49AD-5F5E-8B3101874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AC923F-8CD6-5824-C7B7-A41A27C03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457DB-EAF2-023B-46B6-5C5C006D3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49797C-8E1B-2916-076B-B0F5ACD6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843F4-2BCB-D1EC-0214-44E847FE4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5313A5-2DAE-70F7-5C57-DC794B23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4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295AF-EA96-716F-1BF5-3A03604AC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E8EF2C-678C-D435-195F-0A614AC88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BAE8F-FC0A-5FDC-4282-FEF3E3FB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63633-B217-4516-D00D-C8C160AF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5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326C6-222A-D098-9046-1429182CE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A45771-39EE-9A7C-0834-5EBF50572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659E8-F92D-F63D-7076-BCFFC617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8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ADAE-2B23-3497-A0BB-1FC16681F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BCE5F-2640-A079-4EF0-E6C648FED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E2A21-1DCB-2F9E-7F47-D62A38259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0203E-3583-4ACF-BE78-BEAABABF8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8453D-6161-2D99-4DC1-4266A3A9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20799-A001-4849-CA5D-01610A98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72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519D0-C7F9-5DE1-CFE3-5096D6C6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528810-3888-CF13-A23C-9E8DBD5C3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4AD9C-1162-7A97-862A-6D0E1B6F1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C11E4-093E-8BF5-F0A9-7A943C90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DA122-517F-BA19-B9FB-1D53E25E3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31E8F-0737-A610-1559-C724A27D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4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82D5-A82F-70B2-EADC-F0E5AC764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2FF50-65AD-BF1B-59AA-E7C0951E3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7D5ED-BA00-D555-9106-9B510D64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CD9A0-CB6D-72A0-D2BF-A2040A86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BBA2B-3548-01B4-2309-4FCA5718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5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11835-50A2-5B01-D2BB-84A3BBCFA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11635-6672-1B91-643F-94FB25E69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0781C-A503-E14A-77D9-43B6DF498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7B5E7-B482-8255-DDBF-4E4EC5BB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0854D-788C-BE1D-B1A3-BD651602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0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0263C-31F1-7F5C-63B9-BDB7ACCA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AD58B-B063-BAE8-08EE-242CBB865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A7240-51A5-32D6-972F-5FDE68AF5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0C596-7A01-CA46-898F-01F64B10879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FD024-D37C-58C4-71C9-F9A94BB9A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F9D29-3CD7-3447-ABB1-0289A6F31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1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B435-B903-D685-E5E9-96C0B5A8D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9746" y="3393371"/>
            <a:ext cx="9144000" cy="67660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Sassoon Infant Std" panose="020B0503020103030203" pitchFamily="34" charset="0"/>
              </a:rPr>
              <a:t>The World at War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696B7-2327-7862-121F-637DF324B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19746" y="3959890"/>
            <a:ext cx="9144000" cy="36858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Sassoon Infant Std" panose="020B0503020103030203" pitchFamily="34" charset="0"/>
              </a:rPr>
              <a:t>Iguanas and Snow Leopards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3655D1-439F-294B-7F38-6E9AB18B1F73}"/>
              </a:ext>
            </a:extLst>
          </p:cNvPr>
          <p:cNvSpPr txBox="1"/>
          <p:nvPr/>
        </p:nvSpPr>
        <p:spPr>
          <a:xfrm>
            <a:off x="0" y="0"/>
            <a:ext cx="4540332" cy="3170099"/>
          </a:xfrm>
          <a:prstGeom prst="rect">
            <a:avLst/>
          </a:prstGeom>
          <a:solidFill>
            <a:srgbClr val="FF9D23">
              <a:alpha val="2117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Sassoon Infant Std" panose="020B0503020103030203" pitchFamily="34" charset="0"/>
              </a:rPr>
              <a:t>English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Review and recap key Year 5 grammar features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Reading (guided and individual).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Fiction: The Wall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Create a narrative based on the falling of the Berlin Wall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Non-fiction: Evacuation letter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Create an evacuation letter based on trip experiences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Spellings</a:t>
            </a:r>
          </a:p>
          <a:p>
            <a:pPr marL="285750" indent="-285750">
              <a:buFontTx/>
              <a:buChar char="-"/>
            </a:pPr>
            <a:r>
              <a:rPr lang="en-US" sz="1600" dirty="0" err="1">
                <a:latin typeface="Sassoon Infant Std" panose="020B0503020103030203" pitchFamily="34" charset="0"/>
              </a:rPr>
              <a:t>Familiarise</a:t>
            </a:r>
            <a:r>
              <a:rPr lang="en-US" sz="1600" dirty="0">
                <a:latin typeface="Sassoon Infant Std" panose="020B0503020103030203" pitchFamily="34" charset="0"/>
              </a:rPr>
              <a:t> with Year 5/6 spellings.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Improving use of dictionaries and thesauruses.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CB49FE-8D2E-D31B-6219-9133F3E4F205}"/>
              </a:ext>
            </a:extLst>
          </p:cNvPr>
          <p:cNvSpPr txBox="1"/>
          <p:nvPr/>
        </p:nvSpPr>
        <p:spPr>
          <a:xfrm>
            <a:off x="0" y="3286038"/>
            <a:ext cx="4540332" cy="1846659"/>
          </a:xfrm>
          <a:prstGeom prst="rect">
            <a:avLst/>
          </a:prstGeom>
          <a:solidFill>
            <a:srgbClr val="E7F4FF"/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 err="1">
                <a:latin typeface="Sassoon Infant Std" panose="020B0503020103030203" pitchFamily="34" charset="0"/>
              </a:rPr>
              <a:t>Maths</a:t>
            </a:r>
            <a:endParaRPr lang="en-US" sz="2400" b="1" u="sng" dirty="0">
              <a:latin typeface="Sassoon Infant Std" panose="020B0503020103030203" pitchFamily="34" charset="0"/>
            </a:endParaRPr>
          </a:p>
          <a:p>
            <a:r>
              <a:rPr lang="en-US" b="1" dirty="0">
                <a:latin typeface="Sassoon Infant Std" panose="020B0503020103030203" pitchFamily="34" charset="0"/>
              </a:rPr>
              <a:t>Place value</a:t>
            </a:r>
          </a:p>
          <a:p>
            <a:r>
              <a:rPr lang="en-US" b="1" dirty="0">
                <a:latin typeface="Sassoon Infant Std" panose="020B0503020103030203" pitchFamily="34" charset="0"/>
              </a:rPr>
              <a:t>Addition and subtraction</a:t>
            </a:r>
          </a:p>
          <a:p>
            <a:r>
              <a:rPr lang="en-US" b="1" dirty="0">
                <a:latin typeface="Sassoon Infant Std" panose="020B0503020103030203" pitchFamily="34" charset="0"/>
              </a:rPr>
              <a:t>Multiplication and Division </a:t>
            </a:r>
          </a:p>
          <a:p>
            <a:endParaRPr lang="en-US" b="1" dirty="0">
              <a:latin typeface="Sassoon Infant Std" panose="020B0503020103030203" pitchFamily="34" charset="0"/>
            </a:endParaRPr>
          </a:p>
          <a:p>
            <a:r>
              <a:rPr lang="en-US" dirty="0">
                <a:latin typeface="Sassoon Infant Std" panose="020B0503020103030203" pitchFamily="34" charset="0"/>
              </a:rPr>
              <a:t>See the parent guide for more information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ED5C2-2D6E-E430-1510-09FF889EEF17}"/>
              </a:ext>
            </a:extLst>
          </p:cNvPr>
          <p:cNvSpPr txBox="1"/>
          <p:nvPr/>
        </p:nvSpPr>
        <p:spPr>
          <a:xfrm>
            <a:off x="0" y="5269204"/>
            <a:ext cx="4821382" cy="1477328"/>
          </a:xfrm>
          <a:prstGeom prst="rect">
            <a:avLst/>
          </a:prstGeom>
          <a:solidFill>
            <a:srgbClr val="E0FFE2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Learn together</a:t>
            </a:r>
          </a:p>
          <a:p>
            <a:r>
              <a:rPr lang="en-US" sz="1400" b="1" dirty="0">
                <a:latin typeface="Sassoon Infant Std" panose="020B0503020103030203" pitchFamily="34" charset="0"/>
              </a:rPr>
              <a:t>Being me 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Sassoon Infant Std" panose="020B0503020103030203" pitchFamily="34" charset="0"/>
              </a:rPr>
              <a:t>Identifying personal goals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latin typeface="Sassoon Infant Std" panose="020B0503020103030203" pitchFamily="34" charset="0"/>
              </a:rPr>
              <a:t>Exploring global citizenship and the UNCRC</a:t>
            </a:r>
          </a:p>
          <a:p>
            <a:r>
              <a:rPr lang="en-US" sz="1400" b="1" dirty="0">
                <a:latin typeface="Sassoon Infant Std" panose="020B0503020103030203" pitchFamily="34" charset="0"/>
              </a:rPr>
              <a:t>Christianity Enquiry</a:t>
            </a:r>
          </a:p>
          <a:p>
            <a:r>
              <a:rPr lang="en-US" sz="1400" dirty="0">
                <a:latin typeface="Sassoon Infant Std" panose="020B0503020103030203" pitchFamily="34" charset="0"/>
              </a:rPr>
              <a:t>- Is Christianity still strong after 2000 years?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99F2F0-F054-8978-6EB8-24066C66426A}"/>
              </a:ext>
            </a:extLst>
          </p:cNvPr>
          <p:cNvSpPr txBox="1"/>
          <p:nvPr/>
        </p:nvSpPr>
        <p:spPr>
          <a:xfrm>
            <a:off x="4821382" y="189055"/>
            <a:ext cx="4045525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Science – Light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How we see</a:t>
            </a:r>
          </a:p>
          <a:p>
            <a:pPr marL="171450" indent="-1714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Light and straight lines</a:t>
            </a:r>
          </a:p>
          <a:p>
            <a:pPr marL="171450" indent="-1714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Shadow formation</a:t>
            </a:r>
          </a:p>
          <a:p>
            <a:pPr marL="171450" indent="-1714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Refractions</a:t>
            </a:r>
          </a:p>
          <a:p>
            <a:pPr marL="171450" indent="-1714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Experimenting with shadows</a:t>
            </a:r>
            <a:endParaRPr lang="en-US" sz="1100" dirty="0">
              <a:latin typeface="Sassoon Infant Std" panose="020B0503020103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2F83E-47D4-43BB-FABD-6767473E8F08}"/>
              </a:ext>
            </a:extLst>
          </p:cNvPr>
          <p:cNvSpPr txBox="1"/>
          <p:nvPr/>
        </p:nvSpPr>
        <p:spPr>
          <a:xfrm>
            <a:off x="9005455" y="196280"/>
            <a:ext cx="3186545" cy="1692771"/>
          </a:xfrm>
          <a:prstGeom prst="rect">
            <a:avLst/>
          </a:prstGeom>
          <a:solidFill>
            <a:srgbClr val="71C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Sassoon Infant Std" panose="020B0503020103030203" pitchFamily="34" charset="0"/>
              </a:rPr>
              <a:t>Music</a:t>
            </a:r>
            <a:r>
              <a:rPr lang="en-US" sz="2400" dirty="0">
                <a:latin typeface="Sassoon Infant Std" panose="020B0503020103030203" pitchFamily="34" charset="0"/>
              </a:rPr>
              <a:t> 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Discovering Grime music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Identifying origins and key features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Creating tracks through recording and layering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54D99-A434-46EC-B85C-C4F710A9BF60}"/>
              </a:ext>
            </a:extLst>
          </p:cNvPr>
          <p:cNvSpPr txBox="1"/>
          <p:nvPr/>
        </p:nvSpPr>
        <p:spPr>
          <a:xfrm>
            <a:off x="9005454" y="2181472"/>
            <a:ext cx="3186545" cy="1169551"/>
          </a:xfrm>
          <a:prstGeom prst="rect">
            <a:avLst/>
          </a:prstGeom>
          <a:solidFill>
            <a:srgbClr val="F1E60B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PE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Working through the Real PE curriculum. 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Year 6 are also swimming.</a:t>
            </a:r>
            <a:endParaRPr lang="en-US" sz="1100" b="1" dirty="0">
              <a:latin typeface="Sassoon Infant Std" panose="020B0503020103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240A62-14F7-F3BF-7B2E-980F96848012}"/>
              </a:ext>
            </a:extLst>
          </p:cNvPr>
          <p:cNvSpPr txBox="1"/>
          <p:nvPr/>
        </p:nvSpPr>
        <p:spPr>
          <a:xfrm>
            <a:off x="9005453" y="3727147"/>
            <a:ext cx="3186545" cy="1200329"/>
          </a:xfrm>
          <a:prstGeom prst="rect">
            <a:avLst/>
          </a:prstGeom>
          <a:solidFill>
            <a:srgbClr val="F40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Computing</a:t>
            </a:r>
            <a:r>
              <a:rPr lang="en-US" sz="2000" dirty="0">
                <a:latin typeface="Sassoon Infant Std" panose="020B0503020103030203" pitchFamily="34" charset="0"/>
              </a:rPr>
              <a:t> </a:t>
            </a:r>
          </a:p>
          <a:p>
            <a:r>
              <a:rPr lang="en-US" sz="2000" b="1" dirty="0">
                <a:latin typeface="Sassoon Infant Std" panose="020B0503020103030203" pitchFamily="34" charset="0"/>
              </a:rPr>
              <a:t>Systems and networks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Including managing online information and what “influence” is</a:t>
            </a:r>
            <a:endParaRPr lang="en-US" sz="1100" dirty="0">
              <a:latin typeface="Sassoon Infant Std" panose="020B0503020103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704437-ED22-282F-BD0E-8373BC3EAC07}"/>
              </a:ext>
            </a:extLst>
          </p:cNvPr>
          <p:cNvSpPr txBox="1"/>
          <p:nvPr/>
        </p:nvSpPr>
        <p:spPr>
          <a:xfrm>
            <a:off x="8941142" y="5297880"/>
            <a:ext cx="3186545" cy="1384995"/>
          </a:xfrm>
          <a:prstGeom prst="rect">
            <a:avLst/>
          </a:prstGeom>
          <a:solidFill>
            <a:srgbClr val="0E00FF">
              <a:alpha val="1098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MFL- Spanish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Speaking, reading, and writing practice. 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- Focus on fluency in school related vocabulary and phonics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4A4CEF-211C-C3B5-D13C-4104DB1EBA6A}"/>
              </a:ext>
            </a:extLst>
          </p:cNvPr>
          <p:cNvSpPr txBox="1"/>
          <p:nvPr/>
        </p:nvSpPr>
        <p:spPr>
          <a:xfrm>
            <a:off x="4896103" y="4426565"/>
            <a:ext cx="4045039" cy="2431435"/>
          </a:xfrm>
          <a:prstGeom prst="rect">
            <a:avLst/>
          </a:prstGeom>
          <a:solidFill>
            <a:srgbClr val="FF0003">
              <a:alpha val="1607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History </a:t>
            </a:r>
          </a:p>
          <a:p>
            <a:r>
              <a:rPr lang="en-US" sz="2000" b="1" dirty="0">
                <a:latin typeface="Sassoon Infant Std" panose="020B0503020103030203" pitchFamily="34" charset="0"/>
              </a:rPr>
              <a:t>The World at War (WW2) 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What events led to WW2?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Who was Winston Churchill?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What was the Battle of Britain?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What was the Blitz?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How did WW2 affect women, children and men?</a:t>
            </a:r>
          </a:p>
          <a:p>
            <a:pPr marL="342900" indent="-34290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What brought the war to an end?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CB8DD7-3384-5260-45FF-A496DAF05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994" y="1820271"/>
            <a:ext cx="2344676" cy="163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8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B435-B903-D685-E5E9-96C0B5A8D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2944" y="3640221"/>
            <a:ext cx="9144000" cy="67660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Sassoon Infant Std" panose="020B0503020103030203" pitchFamily="34" charset="0"/>
              </a:rPr>
              <a:t>Key words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696B7-2327-7862-121F-637DF324B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398" y="4288323"/>
            <a:ext cx="9144000" cy="36858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Sassoon Infant Std" panose="020B0503020103030203" pitchFamily="34" charset="0"/>
              </a:rPr>
              <a:t>Snow Leopards Term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3655D1-439F-294B-7F38-6E9AB18B1F73}"/>
              </a:ext>
            </a:extLst>
          </p:cNvPr>
          <p:cNvSpPr txBox="1"/>
          <p:nvPr/>
        </p:nvSpPr>
        <p:spPr>
          <a:xfrm>
            <a:off x="160420" y="143319"/>
            <a:ext cx="4379912" cy="1938992"/>
          </a:xfrm>
          <a:prstGeom prst="rect">
            <a:avLst/>
          </a:prstGeom>
          <a:solidFill>
            <a:srgbClr val="FF9D23">
              <a:alpha val="2117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Sassoon Infant Std" panose="020B0503020103030203" pitchFamily="34" charset="0"/>
              </a:rPr>
              <a:t>English</a:t>
            </a:r>
          </a:p>
          <a:p>
            <a:endParaRPr lang="en-US" sz="2400" b="1" u="sng" dirty="0">
              <a:latin typeface="Sassoon Infant Std" panose="020B0503020103030203" pitchFamily="34" charset="0"/>
            </a:endParaRPr>
          </a:p>
          <a:p>
            <a:r>
              <a:rPr lang="en-US" sz="2400" b="1" u="sng" dirty="0">
                <a:latin typeface="Sassoon Infant Std" panose="020B0503020103030203" pitchFamily="34" charset="0"/>
              </a:rPr>
              <a:t>See their Year 5/6 grammar sheets for key language and features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CB49FE-8D2E-D31B-6219-9133F3E4F205}"/>
              </a:ext>
            </a:extLst>
          </p:cNvPr>
          <p:cNvSpPr txBox="1"/>
          <p:nvPr/>
        </p:nvSpPr>
        <p:spPr>
          <a:xfrm>
            <a:off x="160420" y="2501713"/>
            <a:ext cx="4379912" cy="2431435"/>
          </a:xfrm>
          <a:prstGeom prst="rect">
            <a:avLst/>
          </a:prstGeom>
          <a:solidFill>
            <a:srgbClr val="E7F4FF"/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 err="1">
                <a:latin typeface="Sassoon Infant Std" panose="020B0503020103030203" pitchFamily="34" charset="0"/>
              </a:rPr>
              <a:t>Maths</a:t>
            </a:r>
            <a:endParaRPr lang="en-US" sz="2400" b="1" u="sng" dirty="0">
              <a:latin typeface="Sassoon Infant Std" panose="020B050302010303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Sum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Estimate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Multiplication/division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Inverse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Digits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Partition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Strategy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Commutative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ED5C2-2D6E-E430-1510-09FF889EEF17}"/>
              </a:ext>
            </a:extLst>
          </p:cNvPr>
          <p:cNvSpPr txBox="1"/>
          <p:nvPr/>
        </p:nvSpPr>
        <p:spPr>
          <a:xfrm>
            <a:off x="160420" y="5172383"/>
            <a:ext cx="4660962" cy="1384995"/>
          </a:xfrm>
          <a:prstGeom prst="rect">
            <a:avLst/>
          </a:prstGeom>
          <a:solidFill>
            <a:srgbClr val="E0FFE2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Learn together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Legal, resilience, rights, responsibilities, motivation, law, illegal, democracy, empathy, community. 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Eternity, legacy, festival, influence, persecution, prejudice, respect, Commandment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99F2F0-F054-8978-6EB8-24066C66426A}"/>
              </a:ext>
            </a:extLst>
          </p:cNvPr>
          <p:cNvSpPr txBox="1"/>
          <p:nvPr/>
        </p:nvSpPr>
        <p:spPr>
          <a:xfrm>
            <a:off x="4821382" y="153888"/>
            <a:ext cx="4045525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Science</a:t>
            </a:r>
            <a:endParaRPr lang="en-US" sz="1600" b="1" u="sng" dirty="0">
              <a:latin typeface="Sassoon Infant Std" panose="020B0503020103030203" pitchFamily="34" charset="0"/>
            </a:endParaRPr>
          </a:p>
          <a:p>
            <a:r>
              <a:rPr lang="en-US" sz="1600" dirty="0">
                <a:latin typeface="Sassoon Infant Std" panose="020B0503020103030203" pitchFamily="34" charset="0"/>
              </a:rPr>
              <a:t>Iris, light source, retina, lens, pupil, reflection, angle, periscope, shadow, opaque, translucent, transparent, solar eclipse, independent variable, dependent variable, controlled variable, refraction, medium, prism.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2F83E-47D4-43BB-FABD-6767473E8F08}"/>
              </a:ext>
            </a:extLst>
          </p:cNvPr>
          <p:cNvSpPr txBox="1"/>
          <p:nvPr/>
        </p:nvSpPr>
        <p:spPr>
          <a:xfrm>
            <a:off x="9005456" y="143319"/>
            <a:ext cx="3026124" cy="1692771"/>
          </a:xfrm>
          <a:prstGeom prst="rect">
            <a:avLst/>
          </a:prstGeom>
          <a:solidFill>
            <a:srgbClr val="71C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Sassoon Infant Std" panose="020B0503020103030203" pitchFamily="34" charset="0"/>
              </a:rPr>
              <a:t>Music</a:t>
            </a:r>
            <a:r>
              <a:rPr lang="en-US" sz="2400" dirty="0">
                <a:latin typeface="Sassoon Infant Std" panose="020B0503020103030203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Harmony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Melody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Tempo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Rhythm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Compose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54D99-A434-46EC-B85C-C4F710A9BF60}"/>
              </a:ext>
            </a:extLst>
          </p:cNvPr>
          <p:cNvSpPr txBox="1"/>
          <p:nvPr/>
        </p:nvSpPr>
        <p:spPr>
          <a:xfrm>
            <a:off x="9005454" y="2015991"/>
            <a:ext cx="3026126" cy="1631216"/>
          </a:xfrm>
          <a:prstGeom prst="rect">
            <a:avLst/>
          </a:prstGeom>
          <a:solidFill>
            <a:srgbClr val="F1E60B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PE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Teamwork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Effort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Focus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Strategy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Challenge</a:t>
            </a:r>
            <a:endParaRPr lang="en-US" sz="1100" dirty="0">
              <a:latin typeface="Sassoon Infant Std" panose="020B0503020103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240A62-14F7-F3BF-7B2E-980F96848012}"/>
              </a:ext>
            </a:extLst>
          </p:cNvPr>
          <p:cNvSpPr txBox="1"/>
          <p:nvPr/>
        </p:nvSpPr>
        <p:spPr>
          <a:xfrm>
            <a:off x="9005452" y="3895110"/>
            <a:ext cx="3026127" cy="2554545"/>
          </a:xfrm>
          <a:prstGeom prst="rect">
            <a:avLst/>
          </a:prstGeom>
          <a:solidFill>
            <a:srgbClr val="F40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Computing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Online safety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Influence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Truth 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System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Network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Connection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Sassoon Infant Std" panose="020B0503020103030203" pitchFamily="34" charset="0"/>
              </a:rPr>
              <a:t>Link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4A4CEF-211C-C3B5-D13C-4104DB1EBA6A}"/>
              </a:ext>
            </a:extLst>
          </p:cNvPr>
          <p:cNvSpPr txBox="1"/>
          <p:nvPr/>
        </p:nvSpPr>
        <p:spPr>
          <a:xfrm>
            <a:off x="4963884" y="4780001"/>
            <a:ext cx="3903023" cy="1754326"/>
          </a:xfrm>
          <a:prstGeom prst="rect">
            <a:avLst/>
          </a:prstGeom>
          <a:solidFill>
            <a:srgbClr val="FF0003">
              <a:alpha val="16078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Sassoon Infant Std" panose="020B0503020103030203" pitchFamily="34" charset="0"/>
              </a:rPr>
              <a:t>History</a:t>
            </a:r>
          </a:p>
          <a:p>
            <a:r>
              <a:rPr lang="en-GB" dirty="0">
                <a:latin typeface="Sassoon Infant Std" panose="020B0503020103030203" pitchFamily="34" charset="0"/>
              </a:rPr>
              <a:t>Axis powers, Battle, Blackout, Blitz, Concentration camp, Evacuate, Gas mask, Germany, Holocaust, Home guard, London, Nazi, Neville Chamberlain, Peace, Propaganda.</a:t>
            </a:r>
            <a:r>
              <a:rPr lang="en-US" b="1" u="sng" dirty="0">
                <a:latin typeface="Sassoon Infant Std" panose="020B0503020103030203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DBB1E3-2631-EA48-8081-E91693662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994" y="1820271"/>
            <a:ext cx="2344676" cy="163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9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rm 3 Topic Web" id="{12554D58-C012-1F42-BA80-B5A361A7AB89}" vid="{9E6E3E7B-9A1A-1A47-AE9F-45FC2549F56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8513FB84FD5B46905482098FC0BB52" ma:contentTypeVersion="19" ma:contentTypeDescription="Create a new document." ma:contentTypeScope="" ma:versionID="376331d1e84ef7bf3a95af8864306168">
  <xsd:schema xmlns:xsd="http://www.w3.org/2001/XMLSchema" xmlns:xs="http://www.w3.org/2001/XMLSchema" xmlns:p="http://schemas.microsoft.com/office/2006/metadata/properties" xmlns:ns2="60b8db74-e871-444f-9863-37bd1cbb2438" xmlns:ns3="859e476f-6fb8-4f94-81b5-67fb467e7b29" targetNamespace="http://schemas.microsoft.com/office/2006/metadata/properties" ma:root="true" ma:fieldsID="c1ed531ec44a595b80d8698da6a8b84f" ns2:_="" ns3:_="">
    <xsd:import namespace="60b8db74-e871-444f-9863-37bd1cbb2438"/>
    <xsd:import namespace="859e476f-6fb8-4f94-81b5-67fb467e7b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8db74-e871-444f-9863-37bd1cbb24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9459ae-8277-4de3-8c6e-43e837f8a5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e476f-6fb8-4f94-81b5-67fb467e7b2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8ecfb6c-9837-482b-8686-2a3ae99ebc30}" ma:internalName="TaxCatchAll" ma:showField="CatchAllData" ma:web="859e476f-6fb8-4f94-81b5-67fb467e7b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b8db74-e871-444f-9863-37bd1cbb2438">
      <Terms xmlns="http://schemas.microsoft.com/office/infopath/2007/PartnerControls"/>
    </lcf76f155ced4ddcb4097134ff3c332f>
    <TaxCatchAll xmlns="859e476f-6fb8-4f94-81b5-67fb467e7b29" xsi:nil="true"/>
  </documentManagement>
</p:properties>
</file>

<file path=customXml/itemProps1.xml><?xml version="1.0" encoding="utf-8"?>
<ds:datastoreItem xmlns:ds="http://schemas.openxmlformats.org/officeDocument/2006/customXml" ds:itemID="{AA3F5648-5CFA-47AD-925F-FB2FA4859B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4C1B6E-4BD5-4C0B-A037-4C53A5984B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b8db74-e871-444f-9863-37bd1cbb2438"/>
    <ds:schemaRef ds:uri="859e476f-6fb8-4f94-81b5-67fb467e7b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93AE47-B01B-4CF3-8FB0-E233A22CCF9F}">
  <ds:schemaRefs>
    <ds:schemaRef ds:uri="http://schemas.microsoft.com/office/2006/metadata/properties"/>
    <ds:schemaRef ds:uri="http://schemas.microsoft.com/office/infopath/2007/PartnerControls"/>
    <ds:schemaRef ds:uri="60b8db74-e871-444f-9863-37bd1cbb2438"/>
    <ds:schemaRef ds:uri="859e476f-6fb8-4f94-81b5-67fb467e7b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399</Words>
  <Application>Microsoft Office PowerPoint</Application>
  <PresentationFormat>Widescreen</PresentationFormat>
  <Paragraphs>92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World at War</vt:lpstr>
      <vt:lpstr>Key words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Naomi Race</dc:creator>
  <cp:lastModifiedBy>Naomi Race</cp:lastModifiedBy>
  <cp:revision>2</cp:revision>
  <dcterms:created xsi:type="dcterms:W3CDTF">2026-07-07T09:03:18Z</dcterms:created>
  <dcterms:modified xsi:type="dcterms:W3CDTF">2026-09-01T11:44:11Z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0x010100338513FB84FD5B46905482098FC0BB52</vt:lpwstr>
  </property>
  <property fmtid="{D5CDD505-2E9C-101B-9397-08002B2CF9AE}" pid="3" name="MediaServiceImageTags">
    <vt:lpwstr/>
  </property>
</Properties>
</file>