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93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7B11DF-6EDB-9D7E-1CBA-A639DD6C2D41}" v="56" dt="2023-09-09T13:37:00.880"/>
    <p1510:client id="{F47ABC50-C67F-1B48-BAF5-1780B6948C30}" v="50" dt="2022-09-08T16:11:34.8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5209"/>
  </p:normalViewPr>
  <p:slideViewPr>
    <p:cSldViewPr snapToGrid="0" snapToObjects="1">
      <p:cViewPr varScale="1">
        <p:scale>
          <a:sx n="106" d="100"/>
          <a:sy n="106" d="100"/>
        </p:scale>
        <p:origin x="7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9DE2-1C43-1D46-A69C-5343629CF60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CBA1C1E-F933-2F48-9155-A897FA32E6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9FA3D72-85BD-CA4A-A250-37BD305F57AF}"/>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5" name="Footer Placeholder 4">
            <a:extLst>
              <a:ext uri="{FF2B5EF4-FFF2-40B4-BE49-F238E27FC236}">
                <a16:creationId xmlns:a16="http://schemas.microsoft.com/office/drawing/2014/main" id="{647A321C-014C-244E-98E3-09B0EBF2F5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430F5B-71DF-F449-9676-91DAFCD55279}"/>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642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CEB05-1D8E-454E-958F-D0FA7F89E4E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FEB833D-53A3-FD4A-B8B8-B6D2F18BCAB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A04AF03-CCBB-9244-BC6E-6A91A7CF03C3}"/>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5" name="Footer Placeholder 4">
            <a:extLst>
              <a:ext uri="{FF2B5EF4-FFF2-40B4-BE49-F238E27FC236}">
                <a16:creationId xmlns:a16="http://schemas.microsoft.com/office/drawing/2014/main" id="{4F9777BE-8BD9-0140-8F97-F841F140EC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086D382-0ABC-8C4D-BD34-9CAACB043DA8}"/>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332817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2ED2A7-B6B0-0A4D-AF46-D1E80882081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C63E673-6096-1647-9984-2F5730407BE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496F33A-87CB-E747-8FC9-466479F0E41A}"/>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5" name="Footer Placeholder 4">
            <a:extLst>
              <a:ext uri="{FF2B5EF4-FFF2-40B4-BE49-F238E27FC236}">
                <a16:creationId xmlns:a16="http://schemas.microsoft.com/office/drawing/2014/main" id="{5FDAE99F-0EFE-AE4B-902D-2F1A552278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60DF231-4FFA-E14F-9686-593496CB0976}"/>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3965828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11C8-E53B-9B44-BFDD-1ECFD24D11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0FCFBA8-1F07-CE4F-8917-39E859C68C8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2C1E294-73E9-9C4C-B6F9-F881659D4A50}"/>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5" name="Footer Placeholder 4">
            <a:extLst>
              <a:ext uri="{FF2B5EF4-FFF2-40B4-BE49-F238E27FC236}">
                <a16:creationId xmlns:a16="http://schemas.microsoft.com/office/drawing/2014/main" id="{8E1BC38D-54F9-7548-840E-EF7A87472AC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B19715B-1952-C34B-BB0A-AD06BCC8783A}"/>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2156161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0D645-D15D-0E49-B6E4-9FF1A794DA4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44BFC8E-DD8D-C242-A212-73EABECC6E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3661D5-E3E8-4240-AAEA-746EC3A0D5E9}"/>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5" name="Footer Placeholder 4">
            <a:extLst>
              <a:ext uri="{FF2B5EF4-FFF2-40B4-BE49-F238E27FC236}">
                <a16:creationId xmlns:a16="http://schemas.microsoft.com/office/drawing/2014/main" id="{AA48F16B-C0C1-4E4E-AE79-17BD2A2B85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5DB510D-A8F2-C14D-82A6-DF436F005914}"/>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104865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F3E32-BD7D-4D4B-B992-EE220DAF586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9091326-59C7-574B-B81F-969D428B1A3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AA3DEBB-62E4-7E4D-ACB0-F2B9A5A6207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B6E5AB0-408F-9643-ABCC-00D30EFBCD6A}"/>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6" name="Footer Placeholder 5">
            <a:extLst>
              <a:ext uri="{FF2B5EF4-FFF2-40B4-BE49-F238E27FC236}">
                <a16:creationId xmlns:a16="http://schemas.microsoft.com/office/drawing/2014/main" id="{1B48AF75-6BE1-094A-A373-F3273DD6BC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BC8554-CFD1-7B46-B383-A90D95BF3018}"/>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1125479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FC9C-A1A7-3143-8E87-3EFC41D9BD5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EB6043C-74BC-D54F-AB24-97F1C60F6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2A46F90-4046-DE44-B16F-70D7F42A293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FA8D383-67A6-AC41-BEC7-C72A3AD6D4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3AA19B0-0D42-A245-AE6B-DB2852BB36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69B6D91-7DC2-7946-96CF-8334474DBCEA}"/>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8" name="Footer Placeholder 7">
            <a:extLst>
              <a:ext uri="{FF2B5EF4-FFF2-40B4-BE49-F238E27FC236}">
                <a16:creationId xmlns:a16="http://schemas.microsoft.com/office/drawing/2014/main" id="{0006DB25-5F1B-A442-BCD2-C03B947C93E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10B509-EB00-5A4C-8073-B0EAB1535B7D}"/>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4253806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631A2-5AFA-AB45-880F-161C5046FF7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5133C14-7970-FD44-8595-E1B1DF63D924}"/>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4" name="Footer Placeholder 3">
            <a:extLst>
              <a:ext uri="{FF2B5EF4-FFF2-40B4-BE49-F238E27FC236}">
                <a16:creationId xmlns:a16="http://schemas.microsoft.com/office/drawing/2014/main" id="{A81E3A62-B562-CD47-809E-CF7588A7D90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953D443-F4B7-3D43-80BC-701BC99FE486}"/>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2254698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972562-54A1-6042-AFFF-BD2C6AF5EF19}"/>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3" name="Footer Placeholder 2">
            <a:extLst>
              <a:ext uri="{FF2B5EF4-FFF2-40B4-BE49-F238E27FC236}">
                <a16:creationId xmlns:a16="http://schemas.microsoft.com/office/drawing/2014/main" id="{6C4C68F1-7BC1-884D-B9A1-F09620FD9E4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223928B-C1D6-0140-A6EA-C2E0B8AA8217}"/>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1328313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53C3C-53D7-D74C-AEF9-0470078308C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A3A3759-7BFC-9744-9EE3-466D3114E2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8176F89-02B1-444C-AB52-F00CF7868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16D1E21-CA1B-FA48-A5B5-DB6E7626F1EA}"/>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6" name="Footer Placeholder 5">
            <a:extLst>
              <a:ext uri="{FF2B5EF4-FFF2-40B4-BE49-F238E27FC236}">
                <a16:creationId xmlns:a16="http://schemas.microsoft.com/office/drawing/2014/main" id="{766F1B16-E2E2-5644-9072-2F68DFCDB8A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EFCA3F2-DA05-094D-AC1F-BA566F315ECE}"/>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3190090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C92AE-51A6-0949-AD28-09CE957C62C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35FACB0-BDF4-0242-BD9A-6FBA42BE0C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680DC94-91E6-8849-BBC7-0443DDAF3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C819DA-CB1D-AA40-8A5A-C876D28ABD24}"/>
              </a:ext>
            </a:extLst>
          </p:cNvPr>
          <p:cNvSpPr>
            <a:spLocks noGrp="1"/>
          </p:cNvSpPr>
          <p:nvPr>
            <p:ph type="dt" sz="half" idx="10"/>
          </p:nvPr>
        </p:nvSpPr>
        <p:spPr/>
        <p:txBody>
          <a:bodyPr/>
          <a:lstStyle/>
          <a:p>
            <a:fld id="{4A01428A-5F76-3F47-85AB-1D55842A5472}" type="datetimeFigureOut">
              <a:rPr lang="en-US" smtClean="0"/>
              <a:t>9/1/25</a:t>
            </a:fld>
            <a:endParaRPr lang="en-US" dirty="0"/>
          </a:p>
        </p:txBody>
      </p:sp>
      <p:sp>
        <p:nvSpPr>
          <p:cNvPr id="6" name="Footer Placeholder 5">
            <a:extLst>
              <a:ext uri="{FF2B5EF4-FFF2-40B4-BE49-F238E27FC236}">
                <a16:creationId xmlns:a16="http://schemas.microsoft.com/office/drawing/2014/main" id="{B380CE07-4A59-D14D-B5FB-C83D7E3BDDA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334FCD2-875E-C840-AC62-FA766363AD6F}"/>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233921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6F60CD-1F03-8049-AB98-D11AFAABF7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4FC8196-1000-6848-AC29-5E7C927CA8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3E70FFA-D129-CF48-8282-B038C498C5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01428A-5F76-3F47-85AB-1D55842A5472}" type="datetimeFigureOut">
              <a:rPr lang="en-US" smtClean="0"/>
              <a:t>9/1/25</a:t>
            </a:fld>
            <a:endParaRPr lang="en-US" dirty="0"/>
          </a:p>
        </p:txBody>
      </p:sp>
      <p:sp>
        <p:nvSpPr>
          <p:cNvPr id="5" name="Footer Placeholder 4">
            <a:extLst>
              <a:ext uri="{FF2B5EF4-FFF2-40B4-BE49-F238E27FC236}">
                <a16:creationId xmlns:a16="http://schemas.microsoft.com/office/drawing/2014/main" id="{76BE735A-5E51-1A47-9A42-FE774A6663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3F2D15AA-1514-6E4D-B4D1-2DD571AD81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4E844-DFC8-7440-9883-6658D9747030}" type="slidenum">
              <a:rPr lang="en-US" smtClean="0"/>
              <a:t>‹#›</a:t>
            </a:fld>
            <a:endParaRPr lang="en-US" dirty="0"/>
          </a:p>
        </p:txBody>
      </p:sp>
    </p:spTree>
    <p:extLst>
      <p:ext uri="{BB962C8B-B14F-4D97-AF65-F5344CB8AC3E}">
        <p14:creationId xmlns:p14="http://schemas.microsoft.com/office/powerpoint/2010/main" val="1301939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nlaby Primary on Twitter: &quot;🌈 Challenge 27 - Friendship 👫 Anlabees are  you missing your friends? Let's make something to make your best friend or  whole class smile. Draw a picture, write">
            <a:extLst>
              <a:ext uri="{FF2B5EF4-FFF2-40B4-BE49-F238E27FC236}">
                <a16:creationId xmlns:a16="http://schemas.microsoft.com/office/drawing/2014/main" id="{BAF03620-E66C-8392-1632-411F78D004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9646" y="3098757"/>
            <a:ext cx="1152432" cy="104788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eddy Bear Cartoon Images – Browse 117,934 Stock Photos, Vectors, and Video  | Adobe Stock">
            <a:extLst>
              <a:ext uri="{FF2B5EF4-FFF2-40B4-BE49-F238E27FC236}">
                <a16:creationId xmlns:a16="http://schemas.microsoft.com/office/drawing/2014/main" id="{2358FB69-3D8C-3740-F6DC-99F040E32E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2535" y="2619841"/>
            <a:ext cx="989493" cy="98949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7AE716F-4FC8-7848-88F0-FCB498953B82}"/>
              </a:ext>
            </a:extLst>
          </p:cNvPr>
          <p:cNvSpPr txBox="1"/>
          <p:nvPr/>
        </p:nvSpPr>
        <p:spPr>
          <a:xfrm>
            <a:off x="3110662" y="4250364"/>
            <a:ext cx="4694422" cy="2462213"/>
          </a:xfrm>
          <a:prstGeom prst="rect">
            <a:avLst/>
          </a:prstGeom>
          <a:ln w="38100">
            <a:solidFill>
              <a:srgbClr val="FF0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Physical Development</a:t>
            </a:r>
          </a:p>
          <a:p>
            <a:r>
              <a:rPr lang="is-IS" sz="1400" dirty="0">
                <a:latin typeface="Sassoon Infant Std" panose="020B0503020103030203" pitchFamily="34" charset="0"/>
                <a:cs typeface="Century Gothic"/>
              </a:rPr>
              <a:t>To develop our skills we will...</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Practise writing our names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Play finger strength games such as dough disco</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Begin to use RWI mnemonics to support letter formation</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Explore healthy and unhealthy food </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Practise using cutlery</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Find different ways to move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Look at how exercise effects our body</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Practise how to use a range of tools effectively and safely such as scissors.</a:t>
            </a:r>
          </a:p>
        </p:txBody>
      </p:sp>
      <p:sp>
        <p:nvSpPr>
          <p:cNvPr id="5" name="TextBox 4">
            <a:extLst>
              <a:ext uri="{FF2B5EF4-FFF2-40B4-BE49-F238E27FC236}">
                <a16:creationId xmlns:a16="http://schemas.microsoft.com/office/drawing/2014/main" id="{0A8BACB2-0951-BB42-81F1-6FCADFBF4184}"/>
              </a:ext>
            </a:extLst>
          </p:cNvPr>
          <p:cNvSpPr txBox="1"/>
          <p:nvPr/>
        </p:nvSpPr>
        <p:spPr>
          <a:xfrm>
            <a:off x="114684" y="166624"/>
            <a:ext cx="3292598" cy="2462213"/>
          </a:xfrm>
          <a:prstGeom prst="rect">
            <a:avLst/>
          </a:prstGeom>
          <a:ln w="38100">
            <a:solidFill>
              <a:srgbClr val="92D050"/>
            </a:solidFill>
          </a:ln>
        </p:spPr>
        <p:style>
          <a:lnRef idx="2">
            <a:schemeClr val="accent5"/>
          </a:lnRef>
          <a:fillRef idx="1">
            <a:schemeClr val="lt1"/>
          </a:fillRef>
          <a:effectRef idx="0">
            <a:schemeClr val="accent5"/>
          </a:effectRef>
          <a:fontRef idx="minor">
            <a:schemeClr val="dk1"/>
          </a:fontRef>
        </p:style>
        <p:txBody>
          <a:bodyPr wrap="square" lIns="91440" tIns="45720" rIns="91440" bIns="45720" rtlCol="0" anchor="t">
            <a:spAutoFit/>
          </a:bodyPr>
          <a:lstStyle/>
          <a:p>
            <a:r>
              <a:rPr lang="is-IS" sz="1400" b="1" dirty="0">
                <a:latin typeface="Sassoon Infant Std" panose="020B0503020103030203" pitchFamily="34" charset="0"/>
                <a:cs typeface="Century Gothic"/>
              </a:rPr>
              <a:t>Literacy</a:t>
            </a:r>
            <a:r>
              <a:rPr lang="is-IS" sz="1400" dirty="0">
                <a:latin typeface="Sassoon Infant Std" panose="020B0503020103030203" pitchFamily="34" charset="0"/>
                <a:cs typeface="Century Gothic"/>
              </a:rPr>
              <a:t> </a:t>
            </a:r>
          </a:p>
          <a:p>
            <a:r>
              <a:rPr lang="is-IS" sz="1400" dirty="0" err="1">
                <a:latin typeface="Sassoon Infant Std"/>
                <a:cs typeface="Century Gothic"/>
              </a:rPr>
              <a:t>As</a:t>
            </a:r>
            <a:r>
              <a:rPr lang="is-IS" sz="1400" dirty="0">
                <a:latin typeface="Sassoon Infant Std"/>
                <a:cs typeface="Century Gothic"/>
              </a:rPr>
              <a:t> </a:t>
            </a:r>
            <a:r>
              <a:rPr lang="is-IS" sz="1400" dirty="0" err="1">
                <a:latin typeface="Sassoon Infant Std"/>
                <a:cs typeface="Century Gothic"/>
              </a:rPr>
              <a:t>writers</a:t>
            </a:r>
            <a:r>
              <a:rPr lang="is-IS" sz="1400" dirty="0">
                <a:latin typeface="Sassoon Infant Std"/>
                <a:cs typeface="Century Gothic"/>
              </a:rPr>
              <a:t> </a:t>
            </a:r>
            <a:r>
              <a:rPr lang="is-IS" sz="1400" dirty="0" err="1">
                <a:latin typeface="Sassoon Infant Std"/>
                <a:cs typeface="Century Gothic"/>
              </a:rPr>
              <a:t>we</a:t>
            </a:r>
            <a:r>
              <a:rPr lang="is-IS" sz="1400" dirty="0">
                <a:latin typeface="Sassoon Infant Std"/>
                <a:cs typeface="Century Gothic"/>
              </a:rPr>
              <a:t> will </a:t>
            </a:r>
            <a:r>
              <a:rPr lang="is-IS" sz="1400" dirty="0" err="1">
                <a:latin typeface="Sassoon Infant Std"/>
                <a:cs typeface="Century Gothic"/>
              </a:rPr>
              <a:t>be</a:t>
            </a:r>
            <a:r>
              <a:rPr lang="is-IS" sz="1400" dirty="0">
                <a:latin typeface="Sassoon Infant Std"/>
                <a:cs typeface="Century Gothic"/>
              </a:rPr>
              <a:t> </a:t>
            </a:r>
            <a:r>
              <a:rPr lang="is-IS" sz="1400" dirty="0" err="1">
                <a:latin typeface="Sassoon Infant Std"/>
                <a:cs typeface="Century Gothic"/>
              </a:rPr>
              <a:t>exploring</a:t>
            </a:r>
            <a:r>
              <a:rPr lang="is-IS" sz="1400" dirty="0">
                <a:latin typeface="Sassoon Infant Std"/>
                <a:cs typeface="Century Gothic"/>
              </a:rPr>
              <a:t> </a:t>
            </a:r>
            <a:r>
              <a:rPr lang="is-IS" sz="1400" dirty="0" err="1">
                <a:latin typeface="Sassoon Infant Std"/>
                <a:cs typeface="Century Gothic"/>
              </a:rPr>
              <a:t>the</a:t>
            </a:r>
            <a:r>
              <a:rPr lang="is-IS" sz="1400" dirty="0">
                <a:latin typeface="Sassoon Infant Std"/>
                <a:cs typeface="Century Gothic"/>
              </a:rPr>
              <a:t> text 'The </a:t>
            </a:r>
            <a:r>
              <a:rPr lang="is-IS" sz="1400" dirty="0" err="1">
                <a:latin typeface="Sassoon Infant Std"/>
                <a:cs typeface="Century Gothic"/>
              </a:rPr>
              <a:t>Colour</a:t>
            </a:r>
            <a:r>
              <a:rPr lang="is-IS" sz="1400" dirty="0">
                <a:latin typeface="Sassoon Infant Std"/>
                <a:cs typeface="Century Gothic"/>
              </a:rPr>
              <a:t> </a:t>
            </a:r>
            <a:r>
              <a:rPr lang="is-IS" sz="1400" dirty="0" err="1">
                <a:latin typeface="Sassoon Infant Std"/>
                <a:cs typeface="Century Gothic"/>
              </a:rPr>
              <a:t>Monster</a:t>
            </a:r>
            <a:r>
              <a:rPr lang="is-IS" sz="1400" dirty="0">
                <a:latin typeface="Sassoon Infant Std"/>
                <a:cs typeface="Century Gothic"/>
              </a:rPr>
              <a:t>' </a:t>
            </a:r>
            <a:r>
              <a:rPr lang="is-IS" sz="1400" dirty="0" err="1">
                <a:latin typeface="Sassoon Infant Std"/>
                <a:cs typeface="Century Gothic"/>
              </a:rPr>
              <a:t>where</a:t>
            </a:r>
            <a:r>
              <a:rPr lang="is-IS" sz="1400" dirty="0">
                <a:latin typeface="Sassoon Infant Std"/>
                <a:cs typeface="Century Gothic"/>
              </a:rPr>
              <a:t> </a:t>
            </a:r>
            <a:r>
              <a:rPr lang="is-IS" sz="1400" dirty="0" err="1">
                <a:latin typeface="Sassoon Infant Std"/>
                <a:cs typeface="Century Gothic"/>
              </a:rPr>
              <a:t>we</a:t>
            </a:r>
            <a:r>
              <a:rPr lang="is-IS" sz="1400" dirty="0">
                <a:latin typeface="Sassoon Infant Std"/>
                <a:cs typeface="Century Gothic"/>
              </a:rPr>
              <a:t> will </a:t>
            </a:r>
            <a:r>
              <a:rPr lang="is-IS" sz="1400" dirty="0" err="1">
                <a:latin typeface="Sassoon Infant Std"/>
                <a:cs typeface="Century Gothic"/>
              </a:rPr>
              <a:t>be</a:t>
            </a:r>
            <a:r>
              <a:rPr lang="is-IS" sz="1400" dirty="0">
                <a:latin typeface="Sassoon Infant Std"/>
                <a:cs typeface="Century Gothic"/>
              </a:rPr>
              <a:t> </a:t>
            </a:r>
            <a:r>
              <a:rPr lang="is-IS" sz="1400" dirty="0" err="1">
                <a:latin typeface="Sassoon Infant Std"/>
                <a:cs typeface="Century Gothic"/>
              </a:rPr>
              <a:t>describing</a:t>
            </a:r>
            <a:r>
              <a:rPr lang="is-IS" sz="1400" dirty="0">
                <a:latin typeface="Sassoon Infant Std"/>
                <a:cs typeface="Century Gothic"/>
              </a:rPr>
              <a:t> </a:t>
            </a:r>
            <a:r>
              <a:rPr lang="is-IS" sz="1400" dirty="0" err="1">
                <a:latin typeface="Sassoon Infant Std"/>
                <a:cs typeface="Century Gothic"/>
              </a:rPr>
              <a:t>feelings</a:t>
            </a:r>
            <a:r>
              <a:rPr lang="is-IS" sz="1400" dirty="0">
                <a:latin typeface="Sassoon Infant Std"/>
                <a:cs typeface="Century Gothic"/>
              </a:rPr>
              <a:t> </a:t>
            </a:r>
            <a:r>
              <a:rPr lang="is-IS" sz="1400" dirty="0" err="1">
                <a:latin typeface="Sassoon Infant Std"/>
                <a:cs typeface="Century Gothic"/>
              </a:rPr>
              <a:t>and</a:t>
            </a:r>
            <a:r>
              <a:rPr lang="is-IS" sz="1400" dirty="0">
                <a:latin typeface="Sassoon Infant Std"/>
                <a:cs typeface="Century Gothic"/>
              </a:rPr>
              <a:t> </a:t>
            </a:r>
            <a:r>
              <a:rPr lang="is-IS" sz="1400" dirty="0" err="1">
                <a:latin typeface="Sassoon Infant Std"/>
                <a:cs typeface="Century Gothic"/>
              </a:rPr>
              <a:t>characters</a:t>
            </a:r>
            <a:r>
              <a:rPr lang="is-IS" sz="1400" dirty="0">
                <a:latin typeface="Sassoon Infant Std"/>
                <a:cs typeface="Century Gothic"/>
              </a:rPr>
              <a:t>, </a:t>
            </a:r>
            <a:r>
              <a:rPr lang="is-IS" sz="1400" dirty="0" err="1">
                <a:latin typeface="Sassoon Infant Std"/>
                <a:cs typeface="Century Gothic"/>
              </a:rPr>
              <a:t>creating</a:t>
            </a:r>
            <a:r>
              <a:rPr lang="is-IS" sz="1400" dirty="0">
                <a:latin typeface="Sassoon Infant Std"/>
                <a:cs typeface="Century Gothic"/>
              </a:rPr>
              <a:t> </a:t>
            </a:r>
            <a:r>
              <a:rPr lang="is-IS" sz="1400" dirty="0" err="1">
                <a:latin typeface="Sassoon Infant Std"/>
                <a:cs typeface="Century Gothic"/>
              </a:rPr>
              <a:t>story</a:t>
            </a:r>
            <a:r>
              <a:rPr lang="is-IS" sz="1400" dirty="0">
                <a:latin typeface="Sassoon Infant Std"/>
                <a:cs typeface="Century Gothic"/>
              </a:rPr>
              <a:t> </a:t>
            </a:r>
            <a:r>
              <a:rPr lang="is-IS" sz="1400" dirty="0" err="1">
                <a:latin typeface="Sassoon Infant Std"/>
                <a:cs typeface="Century Gothic"/>
              </a:rPr>
              <a:t>maps</a:t>
            </a:r>
            <a:r>
              <a:rPr lang="is-IS" sz="1400" dirty="0">
                <a:latin typeface="Sassoon Infant Std"/>
                <a:cs typeface="Century Gothic"/>
              </a:rPr>
              <a:t> </a:t>
            </a:r>
            <a:r>
              <a:rPr lang="is-IS" sz="1400" dirty="0" err="1">
                <a:latin typeface="Sassoon Infant Std"/>
                <a:cs typeface="Century Gothic"/>
              </a:rPr>
              <a:t>and</a:t>
            </a:r>
            <a:r>
              <a:rPr lang="is-IS" sz="1400" dirty="0">
                <a:latin typeface="Sassoon Infant Std"/>
                <a:cs typeface="Century Gothic"/>
              </a:rPr>
              <a:t> </a:t>
            </a:r>
            <a:r>
              <a:rPr lang="is-IS" sz="1400" dirty="0" err="1">
                <a:latin typeface="Sassoon Infant Std"/>
                <a:cs typeface="Century Gothic"/>
              </a:rPr>
              <a:t>retelling</a:t>
            </a:r>
            <a:r>
              <a:rPr lang="is-IS" sz="1400" dirty="0">
                <a:latin typeface="Sassoon Infant Std"/>
                <a:cs typeface="Century Gothic"/>
              </a:rPr>
              <a:t> </a:t>
            </a:r>
            <a:r>
              <a:rPr lang="is-IS" sz="1400" dirty="0" err="1">
                <a:latin typeface="Sassoon Infant Std"/>
                <a:cs typeface="Century Gothic"/>
              </a:rPr>
              <a:t>stories</a:t>
            </a:r>
            <a:r>
              <a:rPr lang="is-IS" sz="1400" dirty="0">
                <a:latin typeface="Sassoon Infant Std"/>
                <a:cs typeface="Century Gothic"/>
              </a:rPr>
              <a:t>.</a:t>
            </a:r>
          </a:p>
          <a:p>
            <a:endParaRPr lang="is-IS" sz="1400" dirty="0">
              <a:latin typeface="Sassoon Infant Std" panose="020B0503020103030203" pitchFamily="34" charset="0"/>
              <a:cs typeface="Century Gothic"/>
            </a:endParaRPr>
          </a:p>
          <a:p>
            <a:r>
              <a:rPr lang="is-IS" sz="1400" dirty="0">
                <a:latin typeface="Sassoon Infant Std" panose="020B0503020103030203" pitchFamily="34" charset="0"/>
                <a:cs typeface="Century Gothic"/>
              </a:rPr>
              <a:t>We will play some oral segmenting and blending games with our class phonics puppet, Fred, and we will begin to learn some set 1 sounds following the phonics programme Read Write Inc (RWI).</a:t>
            </a:r>
          </a:p>
        </p:txBody>
      </p:sp>
      <p:sp>
        <p:nvSpPr>
          <p:cNvPr id="6" name="TextBox 5">
            <a:extLst>
              <a:ext uri="{FF2B5EF4-FFF2-40B4-BE49-F238E27FC236}">
                <a16:creationId xmlns:a16="http://schemas.microsoft.com/office/drawing/2014/main" id="{21676539-C56B-F347-94B9-C1F9C8C924A5}"/>
              </a:ext>
            </a:extLst>
          </p:cNvPr>
          <p:cNvSpPr txBox="1"/>
          <p:nvPr/>
        </p:nvSpPr>
        <p:spPr>
          <a:xfrm>
            <a:off x="7375863" y="95846"/>
            <a:ext cx="4540592" cy="2246769"/>
          </a:xfrm>
          <a:prstGeom prst="rect">
            <a:avLst/>
          </a:prstGeom>
          <a:ln w="38100">
            <a:solidFill>
              <a:srgbClr val="7030A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Maths</a:t>
            </a:r>
          </a:p>
          <a:p>
            <a:r>
              <a:rPr lang="is-IS" sz="1400" dirty="0">
                <a:latin typeface="Sassoon Infant Std" panose="020B0503020103030203" pitchFamily="34" charset="0"/>
                <a:cs typeface="Century Gothic"/>
              </a:rPr>
              <a:t>As Mathematicians we will be learning about:</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Spatial reasoning</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Positional langauge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Directional language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Construction and both 2D and 3D shapes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Subitising numbers 1, 2 and 3.</a:t>
            </a:r>
          </a:p>
          <a:p>
            <a:pPr marL="285750" indent="-285750">
              <a:buFont typeface="Arial" panose="020B0604020202020204" pitchFamily="34" charset="0"/>
              <a:buChar char="•"/>
            </a:pPr>
            <a:endParaRPr lang="is-IS" sz="1400" dirty="0">
              <a:latin typeface="Sassoon Infant Std" panose="020B0503020103030203" pitchFamily="34" charset="0"/>
              <a:cs typeface="Century Gothic"/>
            </a:endParaRPr>
          </a:p>
          <a:p>
            <a:r>
              <a:rPr lang="is-IS" sz="1400" dirty="0">
                <a:latin typeface="Sassoon Infant Std" panose="020B0503020103030203" pitchFamily="34" charset="0"/>
                <a:cs typeface="Century Gothic"/>
              </a:rPr>
              <a:t>We will be singing lots of nursery rhymes and will have counting as part of our daily routine.</a:t>
            </a:r>
          </a:p>
        </p:txBody>
      </p:sp>
      <p:sp>
        <p:nvSpPr>
          <p:cNvPr id="7" name="TextBox 6">
            <a:extLst>
              <a:ext uri="{FF2B5EF4-FFF2-40B4-BE49-F238E27FC236}">
                <a16:creationId xmlns:a16="http://schemas.microsoft.com/office/drawing/2014/main" id="{44910D4A-B35A-9A4E-B79C-A31EFF83250F}"/>
              </a:ext>
            </a:extLst>
          </p:cNvPr>
          <p:cNvSpPr txBox="1"/>
          <p:nvPr/>
        </p:nvSpPr>
        <p:spPr>
          <a:xfrm>
            <a:off x="114684" y="2767605"/>
            <a:ext cx="2793536" cy="2246769"/>
          </a:xfrm>
          <a:prstGeom prst="rect">
            <a:avLst/>
          </a:prstGeom>
          <a:ln w="38100">
            <a:solidFill>
              <a:srgbClr val="00B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Communication and Language</a:t>
            </a:r>
          </a:p>
          <a:p>
            <a:r>
              <a:rPr lang="is-IS" sz="1400" dirty="0">
                <a:latin typeface="Sassoon Infant Std" panose="020B0503020103030203" pitchFamily="34" charset="0"/>
                <a:cs typeface="Century Gothic"/>
              </a:rPr>
              <a:t>As communicators, we will be developing our speaking and listening skills. Children will be retelling stories, offering opinions and sharing facts as well as answering questions about what we have read. We will also learn some makaton signs such as “Good morning“.</a:t>
            </a:r>
          </a:p>
        </p:txBody>
      </p:sp>
      <p:sp>
        <p:nvSpPr>
          <p:cNvPr id="8" name="TextBox 7">
            <a:extLst>
              <a:ext uri="{FF2B5EF4-FFF2-40B4-BE49-F238E27FC236}">
                <a16:creationId xmlns:a16="http://schemas.microsoft.com/office/drawing/2014/main" id="{E80619B3-CD7D-B54F-88A1-E223D13B0622}"/>
              </a:ext>
            </a:extLst>
          </p:cNvPr>
          <p:cNvSpPr txBox="1"/>
          <p:nvPr/>
        </p:nvSpPr>
        <p:spPr>
          <a:xfrm>
            <a:off x="3547381" y="162929"/>
            <a:ext cx="3688383" cy="1815882"/>
          </a:xfrm>
          <a:prstGeom prst="rect">
            <a:avLst/>
          </a:prstGeom>
          <a:ln w="38100">
            <a:solidFill>
              <a:srgbClr val="00B0F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Personal, Social and Emotional Development</a:t>
            </a:r>
          </a:p>
          <a:p>
            <a:r>
              <a:rPr lang="is-IS" sz="1400" dirty="0">
                <a:latin typeface="Sassoon Infant Std" panose="020B0503020103030203" pitchFamily="34" charset="0"/>
                <a:cs typeface="Century Gothic"/>
              </a:rPr>
              <a:t>We will work on:</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Recognising and discussing our feelings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Discussing how to be a good friend</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Helping people in need</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Taking turns and sharing</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Dealing with conflicts</a:t>
            </a:r>
          </a:p>
        </p:txBody>
      </p:sp>
      <p:sp>
        <p:nvSpPr>
          <p:cNvPr id="9" name="TextBox 8">
            <a:extLst>
              <a:ext uri="{FF2B5EF4-FFF2-40B4-BE49-F238E27FC236}">
                <a16:creationId xmlns:a16="http://schemas.microsoft.com/office/drawing/2014/main" id="{5C005A44-75BD-084E-A2D9-B8FFCFBD9578}"/>
              </a:ext>
            </a:extLst>
          </p:cNvPr>
          <p:cNvSpPr txBox="1"/>
          <p:nvPr/>
        </p:nvSpPr>
        <p:spPr>
          <a:xfrm>
            <a:off x="8007526" y="4358085"/>
            <a:ext cx="3659546" cy="2246769"/>
          </a:xfrm>
          <a:prstGeom prst="rect">
            <a:avLst/>
          </a:prstGeom>
          <a:ln w="38100">
            <a:solidFill>
              <a:srgbClr val="FFC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Expressive Arts and Design</a:t>
            </a:r>
          </a:p>
          <a:p>
            <a:r>
              <a:rPr lang="is-IS" sz="1400" b="1" dirty="0">
                <a:latin typeface="Sassoon Infant Std" panose="020B0503020103030203" pitchFamily="34" charset="0"/>
                <a:cs typeface="Century Gothic"/>
              </a:rPr>
              <a:t>As Artists we will be</a:t>
            </a:r>
            <a:r>
              <a:rPr lang="is-IS" sz="1400" dirty="0">
                <a:latin typeface="Sassoon Infant Std" panose="020B0503020103030203" pitchFamily="34" charset="0"/>
                <a:cs typeface="Century Gothic"/>
              </a:rPr>
              <a:t>:</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Singing familiar songs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Moving rhymically</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sounds and instruments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Drawing and painting – using mirrors to create self portraits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a range of mark making tools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the role play and small world areas to ignite our imagination.</a:t>
            </a:r>
          </a:p>
        </p:txBody>
      </p:sp>
      <p:sp>
        <p:nvSpPr>
          <p:cNvPr id="10" name="TextBox 9">
            <a:extLst>
              <a:ext uri="{FF2B5EF4-FFF2-40B4-BE49-F238E27FC236}">
                <a16:creationId xmlns:a16="http://schemas.microsoft.com/office/drawing/2014/main" id="{CD48152A-1935-D547-8FF7-BC66A0C08496}"/>
              </a:ext>
            </a:extLst>
          </p:cNvPr>
          <p:cNvSpPr txBox="1"/>
          <p:nvPr/>
        </p:nvSpPr>
        <p:spPr>
          <a:xfrm>
            <a:off x="329976" y="5276436"/>
            <a:ext cx="2578244" cy="1169551"/>
          </a:xfrm>
          <a:prstGeom prst="rect">
            <a:avLst/>
          </a:prstGeom>
          <a:ln w="38100">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dirty="0">
                <a:latin typeface="Sassoon Infant Std" panose="020B0503020103030203" pitchFamily="34" charset="0"/>
                <a:cs typeface="Century Gothic"/>
              </a:rPr>
              <a:t>The </a:t>
            </a:r>
            <a:r>
              <a:rPr lang="is-IS" sz="1400" b="1" dirty="0">
                <a:latin typeface="Sassoon Infant Std" panose="020B0503020103030203" pitchFamily="34" charset="0"/>
                <a:cs typeface="Century Gothic"/>
              </a:rPr>
              <a:t>Learn Together </a:t>
            </a:r>
            <a:r>
              <a:rPr lang="is-IS" sz="1400" dirty="0">
                <a:latin typeface="Sassoon Infant Std" panose="020B0503020103030203" pitchFamily="34" charset="0"/>
                <a:cs typeface="Century Gothic"/>
              </a:rPr>
              <a:t>strands we will be focusing on are:</a:t>
            </a:r>
          </a:p>
          <a:p>
            <a:pPr marL="285750" indent="-285750">
              <a:buFont typeface="Arial"/>
              <a:buChar char="•"/>
            </a:pPr>
            <a:r>
              <a:rPr lang="is-IS" sz="1400" dirty="0">
                <a:latin typeface="Sassoon Infant Std" panose="020B0503020103030203" pitchFamily="34" charset="0"/>
                <a:cs typeface="Century Gothic"/>
              </a:rPr>
              <a:t>Equality and Justice</a:t>
            </a:r>
          </a:p>
          <a:p>
            <a:pPr marL="285750" indent="-285750">
              <a:buFont typeface="Arial"/>
              <a:buChar char="•"/>
            </a:pPr>
            <a:r>
              <a:rPr lang="is-IS" sz="1400" dirty="0">
                <a:latin typeface="Sassoon Infant Std" panose="020B0503020103030203" pitchFamily="34" charset="0"/>
                <a:cs typeface="Century Gothic"/>
              </a:rPr>
              <a:t>Moral and Spiritual</a:t>
            </a:r>
          </a:p>
          <a:p>
            <a:pPr marL="285750" indent="-285750">
              <a:buFont typeface="Arial"/>
              <a:buChar char="•"/>
            </a:pPr>
            <a:r>
              <a:rPr lang="is-IS" sz="1400" dirty="0">
                <a:latin typeface="Sassoon Infant Std" panose="020B0503020103030203" pitchFamily="34" charset="0"/>
                <a:cs typeface="Century Gothic"/>
              </a:rPr>
              <a:t>Value of the month</a:t>
            </a:r>
          </a:p>
        </p:txBody>
      </p:sp>
      <p:sp>
        <p:nvSpPr>
          <p:cNvPr id="11" name="Cloud 10">
            <a:extLst>
              <a:ext uri="{FF2B5EF4-FFF2-40B4-BE49-F238E27FC236}">
                <a16:creationId xmlns:a16="http://schemas.microsoft.com/office/drawing/2014/main" id="{F506C8A2-EBF6-5D46-92D6-CB4E0113D7BC}"/>
              </a:ext>
            </a:extLst>
          </p:cNvPr>
          <p:cNvSpPr/>
          <p:nvPr/>
        </p:nvSpPr>
        <p:spPr>
          <a:xfrm>
            <a:off x="3696468" y="2075108"/>
            <a:ext cx="3390208" cy="1815882"/>
          </a:xfrm>
          <a:prstGeom prst="cloud">
            <a:avLst/>
          </a:prstGeom>
          <a:solidFill>
            <a:srgbClr val="EF93EE"/>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400" b="1">
                <a:latin typeface="Sassoon Infant Std"/>
              </a:rPr>
              <a:t>Autumn 1</a:t>
            </a:r>
            <a:endParaRPr lang="en-US"/>
          </a:p>
          <a:p>
            <a:pPr algn="ctr"/>
            <a:r>
              <a:rPr lang="en-US" sz="2400" b="1" dirty="0">
                <a:latin typeface="Sassoon Infant Std"/>
              </a:rPr>
              <a:t>Knowing Me, Knowing You!</a:t>
            </a:r>
          </a:p>
        </p:txBody>
      </p:sp>
      <p:sp>
        <p:nvSpPr>
          <p:cNvPr id="12" name="TextBox 11">
            <a:extLst>
              <a:ext uri="{FF2B5EF4-FFF2-40B4-BE49-F238E27FC236}">
                <a16:creationId xmlns:a16="http://schemas.microsoft.com/office/drawing/2014/main" id="{A324760C-284C-9B4F-861F-A952F0B0381C}"/>
              </a:ext>
            </a:extLst>
          </p:cNvPr>
          <p:cNvSpPr txBox="1"/>
          <p:nvPr/>
        </p:nvSpPr>
        <p:spPr>
          <a:xfrm>
            <a:off x="8256909" y="2554936"/>
            <a:ext cx="3659546" cy="1600438"/>
          </a:xfrm>
          <a:prstGeom prst="rect">
            <a:avLst/>
          </a:prstGeom>
          <a:ln w="38100">
            <a:solidFill>
              <a:srgbClr val="0070C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Understanding of the World</a:t>
            </a:r>
          </a:p>
          <a:p>
            <a:r>
              <a:rPr lang="is-IS" sz="1400" dirty="0">
                <a:latin typeface="Sassoon Infant Std" panose="020B0503020103030203" pitchFamily="34" charset="0"/>
                <a:cs typeface="Century Gothic"/>
              </a:rPr>
              <a:t>We will develop our skills by..... </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different occupations and professions.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Identify similarities and differences between ourselves and others. </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the natural world around us.</a:t>
            </a:r>
          </a:p>
        </p:txBody>
      </p:sp>
    </p:spTree>
    <p:extLst>
      <p:ext uri="{BB962C8B-B14F-4D97-AF65-F5344CB8AC3E}">
        <p14:creationId xmlns:p14="http://schemas.microsoft.com/office/powerpoint/2010/main" val="1972589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5-point Star 1">
            <a:extLst>
              <a:ext uri="{FF2B5EF4-FFF2-40B4-BE49-F238E27FC236}">
                <a16:creationId xmlns:a16="http://schemas.microsoft.com/office/drawing/2014/main" id="{0333D93A-93DF-6C4C-93C4-95993BBD2DE1}"/>
              </a:ext>
            </a:extLst>
          </p:cNvPr>
          <p:cNvSpPr/>
          <p:nvPr/>
        </p:nvSpPr>
        <p:spPr>
          <a:xfrm>
            <a:off x="4024265" y="276076"/>
            <a:ext cx="4168598" cy="356839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Sassoon Infant Std" panose="020B0503020103030203" pitchFamily="34" charset="0"/>
              </a:rPr>
              <a:t>Vocabulary </a:t>
            </a:r>
          </a:p>
          <a:p>
            <a:pPr algn="ctr"/>
            <a:r>
              <a:rPr lang="en-US" sz="2400" dirty="0">
                <a:latin typeface="Sassoon Infant Std" panose="020B0503020103030203" pitchFamily="34" charset="0"/>
              </a:rPr>
              <a:t>Autumn 1</a:t>
            </a:r>
          </a:p>
        </p:txBody>
      </p:sp>
      <p:sp>
        <p:nvSpPr>
          <p:cNvPr id="6" name="TextBox 5">
            <a:extLst>
              <a:ext uri="{FF2B5EF4-FFF2-40B4-BE49-F238E27FC236}">
                <a16:creationId xmlns:a16="http://schemas.microsoft.com/office/drawing/2014/main" id="{C908F91B-DE06-444E-AAA7-C7C5D58AABD4}"/>
              </a:ext>
            </a:extLst>
          </p:cNvPr>
          <p:cNvSpPr txBox="1"/>
          <p:nvPr/>
        </p:nvSpPr>
        <p:spPr>
          <a:xfrm>
            <a:off x="9164698" y="276076"/>
            <a:ext cx="2514700" cy="6463308"/>
          </a:xfrm>
          <a:prstGeom prst="rect">
            <a:avLst/>
          </a:prstGeom>
          <a:ln w="38100">
            <a:solidFill>
              <a:srgbClr val="00B0F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b="1" dirty="0">
                <a:latin typeface="Sassoon Infant Std" panose="020B0503020103030203" pitchFamily="34" charset="0"/>
                <a:cs typeface="Century Gothic"/>
              </a:rPr>
              <a:t>Maths </a:t>
            </a:r>
          </a:p>
          <a:p>
            <a:r>
              <a:rPr lang="is-IS" dirty="0">
                <a:latin typeface="Sassoon Infant Std" panose="020B0503020103030203" pitchFamily="34" charset="0"/>
                <a:cs typeface="Century Gothic"/>
              </a:rPr>
              <a:t>Subitise</a:t>
            </a:r>
          </a:p>
          <a:p>
            <a:r>
              <a:rPr lang="is-IS" dirty="0">
                <a:latin typeface="Sassoon Infant Std" panose="020B0503020103030203" pitchFamily="34" charset="0"/>
                <a:cs typeface="Century Gothic"/>
              </a:rPr>
              <a:t>More and Less</a:t>
            </a:r>
          </a:p>
          <a:p>
            <a:r>
              <a:rPr lang="is-IS" dirty="0">
                <a:latin typeface="Sassoon Infant Std" panose="020B0503020103030203" pitchFamily="34" charset="0"/>
                <a:cs typeface="Century Gothic"/>
              </a:rPr>
              <a:t>How many?</a:t>
            </a:r>
          </a:p>
          <a:p>
            <a:r>
              <a:rPr lang="is-IS" dirty="0">
                <a:latin typeface="Sassoon Infant Std" panose="020B0503020103030203" pitchFamily="34" charset="0"/>
                <a:cs typeface="Century Gothic"/>
              </a:rPr>
              <a:t>On top</a:t>
            </a:r>
          </a:p>
          <a:p>
            <a:r>
              <a:rPr lang="is-IS" dirty="0">
                <a:latin typeface="Sassoon Infant Std" panose="020B0503020103030203" pitchFamily="34" charset="0"/>
                <a:cs typeface="Century Gothic"/>
              </a:rPr>
              <a:t>Under</a:t>
            </a:r>
          </a:p>
          <a:p>
            <a:r>
              <a:rPr lang="is-IS" dirty="0">
                <a:latin typeface="Sassoon Infant Std" panose="020B0503020103030203" pitchFamily="34" charset="0"/>
                <a:cs typeface="Century Gothic"/>
              </a:rPr>
              <a:t>In front</a:t>
            </a:r>
          </a:p>
          <a:p>
            <a:r>
              <a:rPr lang="is-IS" dirty="0">
                <a:latin typeface="Sassoon Infant Std" panose="020B0503020103030203" pitchFamily="34" charset="0"/>
                <a:cs typeface="Century Gothic"/>
              </a:rPr>
              <a:t>Behind</a:t>
            </a:r>
          </a:p>
          <a:p>
            <a:r>
              <a:rPr lang="is-IS" dirty="0">
                <a:latin typeface="Sassoon Infant Std" panose="020B0503020103030203" pitchFamily="34" charset="0"/>
                <a:cs typeface="Century Gothic"/>
              </a:rPr>
              <a:t>Next to</a:t>
            </a:r>
          </a:p>
          <a:p>
            <a:r>
              <a:rPr lang="is-IS" dirty="0">
                <a:latin typeface="Sassoon Infant Std" panose="020B0503020103030203" pitchFamily="34" charset="0"/>
                <a:cs typeface="Century Gothic"/>
              </a:rPr>
              <a:t>Circle</a:t>
            </a:r>
          </a:p>
          <a:p>
            <a:r>
              <a:rPr lang="is-IS" dirty="0">
                <a:latin typeface="Sassoon Infant Std" panose="020B0503020103030203" pitchFamily="34" charset="0"/>
                <a:cs typeface="Century Gothic"/>
              </a:rPr>
              <a:t>Square</a:t>
            </a:r>
          </a:p>
          <a:p>
            <a:r>
              <a:rPr lang="is-IS" dirty="0">
                <a:latin typeface="Sassoon Infant Std" panose="020B0503020103030203" pitchFamily="34" charset="0"/>
                <a:cs typeface="Century Gothic"/>
              </a:rPr>
              <a:t>Triangle</a:t>
            </a:r>
          </a:p>
          <a:p>
            <a:r>
              <a:rPr lang="is-IS" dirty="0">
                <a:latin typeface="Sassoon Infant Std" panose="020B0503020103030203" pitchFamily="34" charset="0"/>
                <a:cs typeface="Century Gothic"/>
              </a:rPr>
              <a:t>Rectangle</a:t>
            </a:r>
          </a:p>
          <a:p>
            <a:r>
              <a:rPr lang="is-IS" dirty="0">
                <a:latin typeface="Sassoon Infant Std" panose="020B0503020103030203" pitchFamily="34" charset="0"/>
                <a:cs typeface="Century Gothic"/>
              </a:rPr>
              <a:t>Pentagon</a:t>
            </a:r>
          </a:p>
          <a:p>
            <a:r>
              <a:rPr lang="is-IS" dirty="0">
                <a:latin typeface="Sassoon Infant Std" panose="020B0503020103030203" pitchFamily="34" charset="0"/>
                <a:cs typeface="Century Gothic"/>
              </a:rPr>
              <a:t>Cube</a:t>
            </a:r>
          </a:p>
          <a:p>
            <a:r>
              <a:rPr lang="is-IS" dirty="0">
                <a:latin typeface="Sassoon Infant Std" panose="020B0503020103030203" pitchFamily="34" charset="0"/>
                <a:cs typeface="Century Gothic"/>
              </a:rPr>
              <a:t>Sphere</a:t>
            </a:r>
          </a:p>
          <a:p>
            <a:r>
              <a:rPr lang="is-IS" dirty="0">
                <a:latin typeface="Sassoon Infant Std" panose="020B0503020103030203" pitchFamily="34" charset="0"/>
                <a:cs typeface="Century Gothic"/>
              </a:rPr>
              <a:t>Cuboid</a:t>
            </a:r>
          </a:p>
          <a:p>
            <a:r>
              <a:rPr lang="is-IS" dirty="0">
                <a:latin typeface="Sassoon Infant Std" panose="020B0503020103030203" pitchFamily="34" charset="0"/>
                <a:cs typeface="Century Gothic"/>
              </a:rPr>
              <a:t>Pyramid </a:t>
            </a:r>
          </a:p>
          <a:p>
            <a:r>
              <a:rPr lang="is-IS" dirty="0">
                <a:latin typeface="Sassoon Infant Std" panose="020B0503020103030203" pitchFamily="34" charset="0"/>
                <a:cs typeface="Century Gothic"/>
              </a:rPr>
              <a:t>Build and Construct</a:t>
            </a:r>
          </a:p>
          <a:p>
            <a:r>
              <a:rPr lang="is-IS" dirty="0">
                <a:latin typeface="Sassoon Infant Std" panose="020B0503020103030203" pitchFamily="34" charset="0"/>
                <a:cs typeface="Century Gothic"/>
              </a:rPr>
              <a:t>Left</a:t>
            </a:r>
          </a:p>
          <a:p>
            <a:r>
              <a:rPr lang="is-IS" dirty="0">
                <a:latin typeface="Sassoon Infant Std" panose="020B0503020103030203" pitchFamily="34" charset="0"/>
                <a:cs typeface="Century Gothic"/>
              </a:rPr>
              <a:t>Right</a:t>
            </a:r>
          </a:p>
          <a:p>
            <a:r>
              <a:rPr lang="is-IS" dirty="0">
                <a:latin typeface="Sassoon Infant Std" panose="020B0503020103030203" pitchFamily="34" charset="0"/>
                <a:cs typeface="Century Gothic"/>
              </a:rPr>
              <a:t>Forwards</a:t>
            </a:r>
          </a:p>
          <a:p>
            <a:r>
              <a:rPr lang="is-IS" dirty="0">
                <a:latin typeface="Sassoon Infant Std" panose="020B0503020103030203" pitchFamily="34" charset="0"/>
                <a:cs typeface="Century Gothic"/>
              </a:rPr>
              <a:t>Backwards</a:t>
            </a:r>
          </a:p>
        </p:txBody>
      </p:sp>
      <p:sp>
        <p:nvSpPr>
          <p:cNvPr id="8" name="TextBox 7">
            <a:extLst>
              <a:ext uri="{FF2B5EF4-FFF2-40B4-BE49-F238E27FC236}">
                <a16:creationId xmlns:a16="http://schemas.microsoft.com/office/drawing/2014/main" id="{1A1D0B2D-25E8-AD4A-85CB-D7F62D44FDB4}"/>
              </a:ext>
            </a:extLst>
          </p:cNvPr>
          <p:cNvSpPr txBox="1"/>
          <p:nvPr/>
        </p:nvSpPr>
        <p:spPr>
          <a:xfrm>
            <a:off x="267570" y="276076"/>
            <a:ext cx="2514700" cy="4247317"/>
          </a:xfrm>
          <a:prstGeom prst="rect">
            <a:avLst/>
          </a:prstGeom>
          <a:ln w="38100">
            <a:solidFill>
              <a:srgbClr val="92D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b="1" dirty="0">
                <a:latin typeface="Sassoon Infant Std" panose="020B0503020103030203" pitchFamily="34" charset="0"/>
                <a:cs typeface="Century Gothic"/>
              </a:rPr>
              <a:t>Literacy</a:t>
            </a:r>
          </a:p>
          <a:p>
            <a:pPr marL="285750" indent="-285750">
              <a:buFont typeface="Arial" panose="020B0604020202020204" pitchFamily="34" charset="0"/>
              <a:buChar char="•"/>
            </a:pPr>
            <a:r>
              <a:rPr lang="is-IS" dirty="0">
                <a:latin typeface="Sassoon Infant Std" panose="020B0503020103030203" pitchFamily="34" charset="0"/>
                <a:cs typeface="Century Gothic"/>
              </a:rPr>
              <a:t>Describe</a:t>
            </a:r>
          </a:p>
          <a:p>
            <a:pPr marL="285750" indent="-285750">
              <a:buFont typeface="Arial" panose="020B0604020202020204" pitchFamily="34" charset="0"/>
              <a:buChar char="•"/>
            </a:pPr>
            <a:r>
              <a:rPr lang="is-IS" dirty="0">
                <a:latin typeface="Sassoon Infant Std" panose="020B0503020103030203" pitchFamily="34" charset="0"/>
                <a:cs typeface="Century Gothic"/>
              </a:rPr>
              <a:t>Adjectives</a:t>
            </a:r>
          </a:p>
          <a:p>
            <a:pPr marL="285750" indent="-285750">
              <a:buFont typeface="Arial" panose="020B0604020202020204" pitchFamily="34" charset="0"/>
              <a:buChar char="•"/>
            </a:pPr>
            <a:r>
              <a:rPr lang="is-IS" dirty="0">
                <a:latin typeface="Sassoon Infant Std" panose="020B0503020103030203" pitchFamily="34" charset="0"/>
                <a:cs typeface="Century Gothic"/>
              </a:rPr>
              <a:t>Label</a:t>
            </a:r>
          </a:p>
          <a:p>
            <a:pPr marL="285750" indent="-285750">
              <a:buFont typeface="Arial" panose="020B0604020202020204" pitchFamily="34" charset="0"/>
              <a:buChar char="•"/>
            </a:pPr>
            <a:r>
              <a:rPr lang="is-IS" dirty="0">
                <a:latin typeface="Sassoon Infant Std" panose="020B0503020103030203" pitchFamily="34" charset="0"/>
                <a:cs typeface="Century Gothic"/>
              </a:rPr>
              <a:t>Sentence</a:t>
            </a:r>
          </a:p>
          <a:p>
            <a:pPr marL="285750" indent="-285750">
              <a:buFont typeface="Arial" panose="020B0604020202020204" pitchFamily="34" charset="0"/>
              <a:buChar char="•"/>
            </a:pPr>
            <a:r>
              <a:rPr lang="is-IS" dirty="0">
                <a:latin typeface="Sassoon Infant Std" panose="020B0503020103030203" pitchFamily="34" charset="0"/>
                <a:cs typeface="Century Gothic"/>
              </a:rPr>
              <a:t>Finger spaces</a:t>
            </a:r>
          </a:p>
          <a:p>
            <a:pPr marL="285750" indent="-285750">
              <a:buFont typeface="Arial" panose="020B0604020202020204" pitchFamily="34" charset="0"/>
              <a:buChar char="•"/>
            </a:pPr>
            <a:r>
              <a:rPr lang="is-IS" dirty="0">
                <a:latin typeface="Sassoon Infant Std" panose="020B0503020103030203" pitchFamily="34" charset="0"/>
                <a:cs typeface="Century Gothic"/>
              </a:rPr>
              <a:t>Capital letter</a:t>
            </a:r>
          </a:p>
          <a:p>
            <a:pPr marL="285750" indent="-285750">
              <a:buFont typeface="Arial" panose="020B0604020202020204" pitchFamily="34" charset="0"/>
              <a:buChar char="•"/>
            </a:pPr>
            <a:r>
              <a:rPr lang="is-IS" dirty="0">
                <a:latin typeface="Sassoon Infant Std" panose="020B0503020103030203" pitchFamily="34" charset="0"/>
                <a:cs typeface="Century Gothic"/>
              </a:rPr>
              <a:t>Full stop</a:t>
            </a:r>
          </a:p>
          <a:p>
            <a:pPr marL="285750" indent="-285750">
              <a:buFont typeface="Arial" panose="020B0604020202020204" pitchFamily="34" charset="0"/>
              <a:buChar char="•"/>
            </a:pPr>
            <a:r>
              <a:rPr lang="is-IS" dirty="0">
                <a:latin typeface="Sassoon Infant Std" panose="020B0503020103030203" pitchFamily="34" charset="0"/>
                <a:cs typeface="Century Gothic"/>
              </a:rPr>
              <a:t>First</a:t>
            </a:r>
          </a:p>
          <a:p>
            <a:pPr marL="285750" indent="-285750">
              <a:buFont typeface="Arial" panose="020B0604020202020204" pitchFamily="34" charset="0"/>
              <a:buChar char="•"/>
            </a:pPr>
            <a:r>
              <a:rPr lang="is-IS" dirty="0">
                <a:latin typeface="Sassoon Infant Std" panose="020B0503020103030203" pitchFamily="34" charset="0"/>
                <a:cs typeface="Century Gothic"/>
              </a:rPr>
              <a:t>Next</a:t>
            </a:r>
          </a:p>
          <a:p>
            <a:pPr marL="285750" indent="-285750">
              <a:buFont typeface="Arial" panose="020B0604020202020204" pitchFamily="34" charset="0"/>
              <a:buChar char="•"/>
            </a:pPr>
            <a:r>
              <a:rPr lang="is-IS" dirty="0">
                <a:latin typeface="Sassoon Infant Std" panose="020B0503020103030203" pitchFamily="34" charset="0"/>
                <a:cs typeface="Century Gothic"/>
              </a:rPr>
              <a:t>Suddenly</a:t>
            </a:r>
          </a:p>
          <a:p>
            <a:pPr marL="285750" indent="-285750">
              <a:buFont typeface="Arial" panose="020B0604020202020204" pitchFamily="34" charset="0"/>
              <a:buChar char="•"/>
            </a:pPr>
            <a:r>
              <a:rPr lang="is-IS" dirty="0">
                <a:latin typeface="Sassoon Infant Std" panose="020B0503020103030203" pitchFamily="34" charset="0"/>
                <a:cs typeface="Century Gothic"/>
              </a:rPr>
              <a:t>Then</a:t>
            </a:r>
          </a:p>
          <a:p>
            <a:pPr marL="285750" indent="-285750">
              <a:buFont typeface="Arial" panose="020B0604020202020204" pitchFamily="34" charset="0"/>
              <a:buChar char="•"/>
            </a:pPr>
            <a:r>
              <a:rPr lang="is-IS" dirty="0">
                <a:latin typeface="Sassoon Infant Std" panose="020B0503020103030203" pitchFamily="34" charset="0"/>
                <a:cs typeface="Century Gothic"/>
              </a:rPr>
              <a:t>Finally </a:t>
            </a:r>
          </a:p>
          <a:p>
            <a:pPr marL="285750" indent="-285750">
              <a:buFont typeface="Arial" panose="020B0604020202020204" pitchFamily="34" charset="0"/>
              <a:buChar char="•"/>
            </a:pPr>
            <a:r>
              <a:rPr lang="is-IS" dirty="0">
                <a:latin typeface="Sassoon Infant Std" panose="020B0503020103030203" pitchFamily="34" charset="0"/>
                <a:cs typeface="Century Gothic"/>
              </a:rPr>
              <a:t>Blending</a:t>
            </a:r>
          </a:p>
          <a:p>
            <a:pPr marL="285750" indent="-285750">
              <a:buFont typeface="Arial" panose="020B0604020202020204" pitchFamily="34" charset="0"/>
              <a:buChar char="•"/>
            </a:pPr>
            <a:r>
              <a:rPr lang="is-IS" dirty="0">
                <a:latin typeface="Sassoon Infant Std" panose="020B0503020103030203" pitchFamily="34" charset="0"/>
                <a:cs typeface="Century Gothic"/>
              </a:rPr>
              <a:t>Segmenting</a:t>
            </a:r>
          </a:p>
        </p:txBody>
      </p:sp>
      <p:sp>
        <p:nvSpPr>
          <p:cNvPr id="9" name="TextBox 8">
            <a:extLst>
              <a:ext uri="{FF2B5EF4-FFF2-40B4-BE49-F238E27FC236}">
                <a16:creationId xmlns:a16="http://schemas.microsoft.com/office/drawing/2014/main" id="{CF363028-5B9E-DB40-BF86-789C5B33B8C1}"/>
              </a:ext>
            </a:extLst>
          </p:cNvPr>
          <p:cNvSpPr txBox="1"/>
          <p:nvPr/>
        </p:nvSpPr>
        <p:spPr>
          <a:xfrm>
            <a:off x="3319977" y="4161165"/>
            <a:ext cx="5252224" cy="2585323"/>
          </a:xfrm>
          <a:prstGeom prst="rect">
            <a:avLst/>
          </a:prstGeom>
          <a:ln w="38100">
            <a:solidFill>
              <a:srgbClr val="FFC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b="1" dirty="0">
                <a:latin typeface="Sassoon Infant Std" panose="020B0503020103030203" pitchFamily="34" charset="0"/>
                <a:cs typeface="Century Gothic"/>
              </a:rPr>
              <a:t>Topic words</a:t>
            </a:r>
          </a:p>
          <a:p>
            <a:r>
              <a:rPr lang="is-IS" dirty="0">
                <a:latin typeface="Sassoon Infant Std" panose="020B0503020103030203" pitchFamily="34" charset="0"/>
                <a:cs typeface="Century Gothic"/>
              </a:rPr>
              <a:t>Myself		Happiness	Unhealthy</a:t>
            </a:r>
          </a:p>
          <a:p>
            <a:r>
              <a:rPr lang="is-IS" dirty="0">
                <a:latin typeface="Sassoon Infant Std" panose="020B0503020103030203" pitchFamily="34" charset="0"/>
                <a:cs typeface="Century Gothic"/>
              </a:rPr>
              <a:t>Others		Sadness		Support</a:t>
            </a:r>
          </a:p>
          <a:p>
            <a:r>
              <a:rPr lang="is-IS" dirty="0">
                <a:latin typeface="Sassoon Infant Std" panose="020B0503020103030203" pitchFamily="34" charset="0"/>
                <a:cs typeface="Century Gothic"/>
              </a:rPr>
              <a:t>People		Anger		Care</a:t>
            </a:r>
          </a:p>
          <a:p>
            <a:r>
              <a:rPr lang="is-IS" dirty="0">
                <a:latin typeface="Sassoon Infant Std" panose="020B0503020103030203" pitchFamily="34" charset="0"/>
                <a:cs typeface="Century Gothic"/>
              </a:rPr>
              <a:t>Likes		Worried		Responsibility</a:t>
            </a:r>
          </a:p>
          <a:p>
            <a:r>
              <a:rPr lang="is-IS" dirty="0">
                <a:latin typeface="Sassoon Infant Std" panose="020B0503020103030203" pitchFamily="34" charset="0"/>
                <a:cs typeface="Century Gothic"/>
              </a:rPr>
              <a:t>Dislikes		Nervous		Respect</a:t>
            </a:r>
          </a:p>
          <a:p>
            <a:r>
              <a:rPr lang="is-IS" dirty="0">
                <a:latin typeface="Sassoon Infant Std" panose="020B0503020103030203" pitchFamily="34" charset="0"/>
                <a:cs typeface="Century Gothic"/>
              </a:rPr>
              <a:t>Emotions		Excited		Friendly</a:t>
            </a:r>
          </a:p>
          <a:p>
            <a:r>
              <a:rPr lang="is-IS" dirty="0">
                <a:latin typeface="Sassoon Infant Std" panose="020B0503020103030203" pitchFamily="34" charset="0"/>
                <a:cs typeface="Century Gothic"/>
              </a:rPr>
              <a:t>Feelings		Healthy		Caring</a:t>
            </a:r>
          </a:p>
          <a:p>
            <a:r>
              <a:rPr lang="is-IS" dirty="0">
                <a:latin typeface="Sassoon Infant Std" panose="020B0503020103030203" pitchFamily="34" charset="0"/>
                <a:cs typeface="Century Gothic"/>
              </a:rPr>
              <a:t>Family		Friends		Experience</a:t>
            </a:r>
          </a:p>
        </p:txBody>
      </p:sp>
      <p:pic>
        <p:nvPicPr>
          <p:cNvPr id="1028" name="Picture 4" descr="Medical Logo Stock Illustrations, Cliparts And Royalty Free Medical Logo  Vectors">
            <a:extLst>
              <a:ext uri="{FF2B5EF4-FFF2-40B4-BE49-F238E27FC236}">
                <a16:creationId xmlns:a16="http://schemas.microsoft.com/office/drawing/2014/main" id="{B240576F-75F0-DB44-BC1A-518F22898A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7717" y="2222697"/>
            <a:ext cx="1482183" cy="148218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elp clipart | Nice clip art">
            <a:extLst>
              <a:ext uri="{FF2B5EF4-FFF2-40B4-BE49-F238E27FC236}">
                <a16:creationId xmlns:a16="http://schemas.microsoft.com/office/drawing/2014/main" id="{2393DC0B-2C90-744F-925F-EF3C864A3A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6268" y="1871649"/>
            <a:ext cx="1254302" cy="131730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lipart Panda - Free Clipart Images">
            <a:extLst>
              <a:ext uri="{FF2B5EF4-FFF2-40B4-BE49-F238E27FC236}">
                <a16:creationId xmlns:a16="http://schemas.microsoft.com/office/drawing/2014/main" id="{5643C440-E1F2-124D-BDEC-9947BA559B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0471" y="276076"/>
            <a:ext cx="1945655" cy="11206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Free Basic Shapes Cliparts, Download Free Clip Art, Free Clip Art on Clipart  Library">
            <a:extLst>
              <a:ext uri="{FF2B5EF4-FFF2-40B4-BE49-F238E27FC236}">
                <a16:creationId xmlns:a16="http://schemas.microsoft.com/office/drawing/2014/main" id="{DDB9FC7C-6479-B443-A9DC-FD75351B17F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96491" y="2812546"/>
            <a:ext cx="1339824" cy="752811"/>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Pencil writing clip art free clipart images 3 - Cliparting.com">
            <a:extLst>
              <a:ext uri="{FF2B5EF4-FFF2-40B4-BE49-F238E27FC236}">
                <a16:creationId xmlns:a16="http://schemas.microsoft.com/office/drawing/2014/main" id="{68551717-83F6-C14D-80DC-F365310F81E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6312" y="276076"/>
            <a:ext cx="1488516" cy="1120697"/>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likes and dislikes | Baamboozle">
            <a:extLst>
              <a:ext uri="{FF2B5EF4-FFF2-40B4-BE49-F238E27FC236}">
                <a16:creationId xmlns:a16="http://schemas.microsoft.com/office/drawing/2014/main" id="{4AAC246F-53B5-C4B5-E30C-6C5CF01D2C3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38595" y="3440654"/>
            <a:ext cx="1114809" cy="614737"/>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Faces Showing Emotions Cartoon - ClipArt Best">
            <a:extLst>
              <a:ext uri="{FF2B5EF4-FFF2-40B4-BE49-F238E27FC236}">
                <a16:creationId xmlns:a16="http://schemas.microsoft.com/office/drawing/2014/main" id="{90CD568A-60C0-B482-4C99-4C77B60B85F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20745350">
            <a:off x="469750" y="4871956"/>
            <a:ext cx="2195196" cy="16295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0631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38513FB84FD5B46905482098FC0BB52" ma:contentTypeVersion="18" ma:contentTypeDescription="Create a new document." ma:contentTypeScope="" ma:versionID="71de23d96eafed0a8d6c0e13b957720d">
  <xsd:schema xmlns:xsd="http://www.w3.org/2001/XMLSchema" xmlns:xs="http://www.w3.org/2001/XMLSchema" xmlns:p="http://schemas.microsoft.com/office/2006/metadata/properties" xmlns:ns2="60b8db74-e871-444f-9863-37bd1cbb2438" xmlns:ns3="859e476f-6fb8-4f94-81b5-67fb467e7b29" targetNamespace="http://schemas.microsoft.com/office/2006/metadata/properties" ma:root="true" ma:fieldsID="75a683c7e080ebfbb5607e4722712556" ns2:_="" ns3:_="">
    <xsd:import namespace="60b8db74-e871-444f-9863-37bd1cbb2438"/>
    <xsd:import namespace="859e476f-6fb8-4f94-81b5-67fb467e7b2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b8db74-e871-444f-9863-37bd1cbb24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09459ae-8277-4de3-8c6e-43e837f8a5f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9e476f-6fb8-4f94-81b5-67fb467e7b2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8ecfb6c-9837-482b-8686-2a3ae99ebc30}" ma:internalName="TaxCatchAll" ma:showField="CatchAllData" ma:web="859e476f-6fb8-4f94-81b5-67fb467e7b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0b8db74-e871-444f-9863-37bd1cbb2438">
      <Terms xmlns="http://schemas.microsoft.com/office/infopath/2007/PartnerControls"/>
    </lcf76f155ced4ddcb4097134ff3c332f>
    <TaxCatchAll xmlns="859e476f-6fb8-4f94-81b5-67fb467e7b2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BCA52B-41C6-41DE-A571-A08EA5C38C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b8db74-e871-444f-9863-37bd1cbb2438"/>
    <ds:schemaRef ds:uri="859e476f-6fb8-4f94-81b5-67fb467e7b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2099FA-CB12-4997-9192-C92D78C5351C}">
  <ds:schemaRefs>
    <ds:schemaRef ds:uri="http://purl.org/dc/elements/1.1/"/>
    <ds:schemaRef ds:uri="http://schemas.microsoft.com/office/2006/documentManagement/types"/>
    <ds:schemaRef ds:uri="http://www.w3.org/XML/1998/namespace"/>
    <ds:schemaRef ds:uri="http://purl.org/dc/dcmitype/"/>
    <ds:schemaRef ds:uri="http://schemas.microsoft.com/office/2006/metadata/properties"/>
    <ds:schemaRef ds:uri="http://schemas.microsoft.com/office/infopath/2007/PartnerControls"/>
    <ds:schemaRef ds:uri="60b8db74-e871-444f-9863-37bd1cbb2438"/>
    <ds:schemaRef ds:uri="http://schemas.openxmlformats.org/package/2006/metadata/core-properties"/>
    <ds:schemaRef ds:uri="859e476f-6fb8-4f94-81b5-67fb467e7b29"/>
    <ds:schemaRef ds:uri="http://purl.org/dc/terms/"/>
  </ds:schemaRefs>
</ds:datastoreItem>
</file>

<file path=customXml/itemProps3.xml><?xml version="1.0" encoding="utf-8"?>
<ds:datastoreItem xmlns:ds="http://schemas.openxmlformats.org/officeDocument/2006/customXml" ds:itemID="{FF53DFF8-4971-4C84-84D2-F1F6CEBF61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172</TotalTime>
  <Words>486</Words>
  <Application>Microsoft Macintosh PowerPoint</Application>
  <PresentationFormat>Widescreen</PresentationFormat>
  <Paragraphs>100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Sassoon Infant Std</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Westwood</dc:creator>
  <cp:lastModifiedBy>Katie Price</cp:lastModifiedBy>
  <cp:revision>24</cp:revision>
  <cp:lastPrinted>2020-10-22T13:16:12Z</cp:lastPrinted>
  <dcterms:created xsi:type="dcterms:W3CDTF">2020-09-18T06:55:54Z</dcterms:created>
  <dcterms:modified xsi:type="dcterms:W3CDTF">2025-09-01T16:01:47Z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0x010100338513FB84FD5B46905482098FC0BB52</vt:lpwstr>
  </property>
  <property fmtid="{D5CDD505-2E9C-101B-9397-08002B2CF9AE}" pid="3" name="MediaServiceImageTags">
    <vt:lpwstr/>
  </property>
</Properties>
</file>