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FFE2"/>
    <a:srgbClr val="E7F4FF"/>
    <a:srgbClr val="FF9D23"/>
    <a:srgbClr val="FF0003"/>
    <a:srgbClr val="0E00FF"/>
    <a:srgbClr val="F400FF"/>
    <a:srgbClr val="F1E60B"/>
    <a:srgbClr val="71C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9BA2A7-409B-C048-AFFF-08811E423773}" v="158" dt="2026-05-22T12:55:02.9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066"/>
    <p:restoredTop sz="95652"/>
  </p:normalViewPr>
  <p:slideViewPr>
    <p:cSldViewPr snapToGrid="0">
      <p:cViewPr varScale="1">
        <p:scale>
          <a:sx n="93" d="100"/>
          <a:sy n="93" d="100"/>
        </p:scale>
        <p:origin x="232" y="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B3AA9-E3DC-9C83-ACC5-2A12E51570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81F4A0-0677-EAD4-63A5-93ECE2AF9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D38BD-36D6-984E-337C-B4B214AEB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C596-7A01-CA46-898F-01F64B10879A}" type="datetimeFigureOut">
              <a:rPr lang="en-US" smtClean="0"/>
              <a:t>5/22/26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56A5C-C4A8-912B-4774-30C22F88E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449364-FACE-75FF-F04F-9CE4560CE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2899D-52A8-384A-85B5-3F00391F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21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282D5-A82F-70B2-EADC-F0E5AC764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12FF50-65AD-BF1B-59AA-E7C0951E32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07D5ED-BA00-D555-9106-9B510D647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C596-7A01-CA46-898F-01F64B10879A}" type="datetimeFigureOut">
              <a:rPr lang="en-US" smtClean="0"/>
              <a:t>5/22/26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1CD9A0-CB6D-72A0-D2BF-A2040A869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BBA2B-3548-01B4-2309-4FCA57189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2899D-52A8-384A-85B5-3F00391F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55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811835-50A2-5B01-D2BB-84A3BBCFAA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611635-6672-1B91-643F-94FB25E69A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0781C-A503-E14A-77D9-43B6DF498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C596-7A01-CA46-898F-01F64B10879A}" type="datetimeFigureOut">
              <a:rPr lang="en-US" smtClean="0"/>
              <a:t>5/22/26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7B5E7-B482-8255-DDBF-4E4EC5BB2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10854D-788C-BE1D-B1A3-BD651602E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2899D-52A8-384A-85B5-3F00391F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206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CD18E-2777-CCD4-4AE3-C28BADCAF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8D136-D953-41F3-671C-2D98C6222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A2399-755E-E930-B34D-2FABA048F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C596-7A01-CA46-898F-01F64B10879A}" type="datetimeFigureOut">
              <a:rPr lang="en-US" smtClean="0"/>
              <a:t>5/22/26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D64252-513D-2534-1151-5F6D57B8A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BF3204-2C0A-45DA-B7FF-0D32191E5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2899D-52A8-384A-85B5-3F00391F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286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AFAA7-1695-FD06-DAC1-4BB2226CE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CC61CC-2EDA-C3F1-9839-5D2D7FA1B5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E5957C-69DC-E7C6-FC92-CBABFD45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C596-7A01-CA46-898F-01F64B10879A}" type="datetimeFigureOut">
              <a:rPr lang="en-US" smtClean="0"/>
              <a:t>5/22/26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56722-7AA3-5A9E-A287-39547086D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3646C-5B3C-A855-3FFC-B4D553FAF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2899D-52A8-384A-85B5-3F00391F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175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79048-673F-DBD9-3B36-3EAEF99D5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3B083-F23D-C036-431D-A4BF86D1A1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2040B4-85C7-47FF-7F0E-740B2A18E8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D89C2B-2F03-E653-1414-1360DC409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C596-7A01-CA46-898F-01F64B10879A}" type="datetimeFigureOut">
              <a:rPr lang="en-US" smtClean="0"/>
              <a:t>5/22/26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528DC4-F5A7-674C-7B4E-B73DBA293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2DE564-D4C5-7863-82B7-13111A695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2899D-52A8-384A-85B5-3F00391F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836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C4389-4A2C-AADE-BC13-4AD170F7D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DC3586-D58A-7761-A4BC-C6B50B1A3F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4F9114-4930-49AD-5F5E-8B31018749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AC923F-8CD6-5824-C7B7-A41A27C030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3457DB-EAF2-023B-46B6-5C5C006D36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49797C-8E1B-2916-076B-B0F5ACD66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C596-7A01-CA46-898F-01F64B10879A}" type="datetimeFigureOut">
              <a:rPr lang="en-US" smtClean="0"/>
              <a:t>5/22/26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0843F4-2BCB-D1EC-0214-44E847FE4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5313A5-2DAE-70F7-5C57-DC794B233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2899D-52A8-384A-85B5-3F00391F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49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295AF-EA96-716F-1BF5-3A03604A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E8EF2C-678C-D435-195F-0A614AC88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C596-7A01-CA46-898F-01F64B10879A}" type="datetimeFigureOut">
              <a:rPr lang="en-US" smtClean="0"/>
              <a:t>5/22/26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4BAE8F-FC0A-5FDC-4282-FEF3E3FB1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B63633-B217-4516-D00D-C8C160AFC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2899D-52A8-384A-85B5-3F00391F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5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9326C6-222A-D098-9046-1429182CE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C596-7A01-CA46-898F-01F64B10879A}" type="datetimeFigureOut">
              <a:rPr lang="en-US" smtClean="0"/>
              <a:t>5/22/26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A45771-39EE-9A7C-0834-5EBF50572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1659E8-F92D-F63D-7076-BCFFC617F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2899D-52A8-384A-85B5-3F00391F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83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4ADAE-2B23-3497-A0BB-1FC16681F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BCE5F-2640-A079-4EF0-E6C648FED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9E2A21-1DCB-2F9E-7F47-D62A382597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20203E-3583-4ACF-BE78-BEAABABF8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C596-7A01-CA46-898F-01F64B10879A}" type="datetimeFigureOut">
              <a:rPr lang="en-US" smtClean="0"/>
              <a:t>5/22/26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A8453D-6161-2D99-4DC1-4266A3A96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A20799-A001-4849-CA5D-01610A98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2899D-52A8-384A-85B5-3F00391F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728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519D0-C7F9-5DE1-CFE3-5096D6C63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528810-3888-CF13-A23C-9E8DBD5C32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24AD9C-1162-7A97-862A-6D0E1B6F18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AC11E4-093E-8BF5-F0A9-7A943C900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C596-7A01-CA46-898F-01F64B10879A}" type="datetimeFigureOut">
              <a:rPr lang="en-US" smtClean="0"/>
              <a:t>5/22/26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DA122-517F-BA19-B9FB-1D53E25E3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631E8F-0737-A610-1559-C724A27D4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2899D-52A8-384A-85B5-3F00391F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744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40263C-31F1-7F5C-63B9-BDB7ACCA4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CAD58B-B063-BAE8-08EE-242CBB865A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A7240-51A5-32D6-972F-5FDE68AF5D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0C596-7A01-CA46-898F-01F64B10879A}" type="datetimeFigureOut">
              <a:rPr lang="en-US" smtClean="0"/>
              <a:t>5/22/26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FD024-D37C-58C4-71C9-F9A94BB9A8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F9D29-3CD7-3447-ABB1-0289A6F314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2899D-52A8-384A-85B5-3F00391F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14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7B435-B903-D685-E5E9-96C0B5A8DD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1928" y="3377976"/>
            <a:ext cx="9144000" cy="676609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Sassoon Infant Std" panose="020B0503020103030203" pitchFamily="34" charset="0"/>
              </a:rPr>
              <a:t>A pollution solution!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7696B7-2327-7862-121F-637DF324BD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11928" y="4032978"/>
            <a:ext cx="9144000" cy="368589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Sassoon Infant Std" panose="020B0503020103030203" pitchFamily="34" charset="0"/>
              </a:rPr>
              <a:t>Albatross and Tamarins Term 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3655D1-439F-294B-7F38-6E9AB18B1F73}"/>
              </a:ext>
            </a:extLst>
          </p:cNvPr>
          <p:cNvSpPr txBox="1"/>
          <p:nvPr/>
        </p:nvSpPr>
        <p:spPr>
          <a:xfrm>
            <a:off x="0" y="0"/>
            <a:ext cx="4540332" cy="2431435"/>
          </a:xfrm>
          <a:prstGeom prst="rect">
            <a:avLst/>
          </a:prstGeom>
          <a:solidFill>
            <a:srgbClr val="FF9D23">
              <a:alpha val="21176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latin typeface="Sassoon Infant Std" panose="020B0503020103030203" pitchFamily="34" charset="0"/>
              </a:rPr>
              <a:t>English</a:t>
            </a:r>
          </a:p>
          <a:p>
            <a:r>
              <a:rPr lang="en-US" sz="1600" b="1" dirty="0">
                <a:latin typeface="Sassoon Infant Std" panose="020B0503020103030203" pitchFamily="34" charset="0"/>
              </a:rPr>
              <a:t>Fiction</a:t>
            </a:r>
          </a:p>
          <a:p>
            <a:r>
              <a:rPr lang="en-US" sz="1600" dirty="0">
                <a:latin typeface="Sassoon Infant Std" panose="020B0503020103030203" pitchFamily="34" charset="0"/>
              </a:rPr>
              <a:t>-  Historic Tale based on ‘Wolf Brother’ model text</a:t>
            </a:r>
          </a:p>
          <a:p>
            <a:r>
              <a:rPr lang="en-US" sz="1600" b="1" dirty="0">
                <a:latin typeface="Sassoon Infant Std" panose="020B0503020103030203" pitchFamily="34" charset="0"/>
              </a:rPr>
              <a:t>Non-fiction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latin typeface="Sassoon Infant Std" panose="020B0503020103030203" pitchFamily="34" charset="0"/>
              </a:rPr>
              <a:t> Persuasive letter based on Plastic Pollution in the local environment</a:t>
            </a:r>
          </a:p>
          <a:p>
            <a:r>
              <a:rPr lang="en-US" sz="1600" b="1" dirty="0">
                <a:latin typeface="Sassoon Infant Std" panose="020B0503020103030203" pitchFamily="34" charset="0"/>
              </a:rPr>
              <a:t>Spellings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latin typeface="Sassoon Infant Std" panose="020B0503020103030203" pitchFamily="34" charset="0"/>
              </a:rPr>
              <a:t>Familiarize with Year 5 spellings.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latin typeface="Sassoon Infant Std" panose="020B0503020103030203" pitchFamily="34" charset="0"/>
              </a:rPr>
              <a:t>Improving use of dictionaries and thesauruses.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CB49FE-8D2E-D31B-6219-9133F3E4F205}"/>
              </a:ext>
            </a:extLst>
          </p:cNvPr>
          <p:cNvSpPr txBox="1"/>
          <p:nvPr/>
        </p:nvSpPr>
        <p:spPr>
          <a:xfrm>
            <a:off x="0" y="2651267"/>
            <a:ext cx="4540332" cy="3970318"/>
          </a:xfrm>
          <a:prstGeom prst="rect">
            <a:avLst/>
          </a:prstGeom>
          <a:solidFill>
            <a:srgbClr val="E7F4FF"/>
          </a:solidFill>
        </p:spPr>
        <p:txBody>
          <a:bodyPr wrap="square" rtlCol="0">
            <a:spAutoFit/>
          </a:bodyPr>
          <a:lstStyle/>
          <a:p>
            <a:r>
              <a:rPr lang="en-US" b="1" u="sng" dirty="0" err="1">
                <a:latin typeface="Sassoon Infant Std" panose="020B0503020103030203" pitchFamily="34" charset="0"/>
              </a:rPr>
              <a:t>Maths</a:t>
            </a:r>
            <a:endParaRPr lang="en-US" b="1" u="sng" dirty="0">
              <a:latin typeface="Sassoon Infant Std" panose="020B0503020103030203" pitchFamily="34" charset="0"/>
            </a:endParaRPr>
          </a:p>
          <a:p>
            <a:r>
              <a:rPr lang="en-US" b="1" u="sng" dirty="0">
                <a:latin typeface="Sassoon Infant Std" panose="020B0503020103030203" pitchFamily="34" charset="0"/>
              </a:rPr>
              <a:t>Shape</a:t>
            </a:r>
          </a:p>
          <a:p>
            <a:r>
              <a:rPr lang="en-US" dirty="0">
                <a:latin typeface="Sassoon Infant Std" panose="020B0503020103030203" pitchFamily="34" charset="0"/>
              </a:rPr>
              <a:t>Angles – classifying and measuring</a:t>
            </a:r>
          </a:p>
          <a:p>
            <a:r>
              <a:rPr lang="en-US" dirty="0">
                <a:latin typeface="Sassoon Infant Std" panose="020B0503020103030203" pitchFamily="34" charset="0"/>
              </a:rPr>
              <a:t>3D shapes</a:t>
            </a:r>
          </a:p>
          <a:p>
            <a:r>
              <a:rPr lang="en-US" b="1" u="sng" dirty="0">
                <a:latin typeface="Sassoon Infant Std" panose="020B0503020103030203" pitchFamily="34" charset="0"/>
              </a:rPr>
              <a:t>Decimals </a:t>
            </a:r>
          </a:p>
          <a:p>
            <a:r>
              <a:rPr lang="en-US" dirty="0">
                <a:latin typeface="Sassoon Infant Std" panose="020B0503020103030203" pitchFamily="34" charset="0"/>
              </a:rPr>
              <a:t>Adding and subtracting decimals to 2dp. Multiplying and dividing decimals by 10, 100 and 1000.</a:t>
            </a:r>
          </a:p>
          <a:p>
            <a:r>
              <a:rPr lang="en-US" b="1" u="sng" dirty="0">
                <a:latin typeface="Sassoon Infant Std" panose="020B0503020103030203" pitchFamily="34" charset="0"/>
              </a:rPr>
              <a:t>Negative numbers</a:t>
            </a:r>
          </a:p>
          <a:p>
            <a:r>
              <a:rPr lang="en-US" dirty="0">
                <a:latin typeface="Sassoon Infant Std" panose="020B0503020103030203" pitchFamily="34" charset="0"/>
              </a:rPr>
              <a:t>Counting past 0 in multiples </a:t>
            </a:r>
          </a:p>
          <a:p>
            <a:r>
              <a:rPr lang="en-US" dirty="0">
                <a:latin typeface="Sassoon Infant Std" panose="020B0503020103030203" pitchFamily="34" charset="0"/>
              </a:rPr>
              <a:t>Where are negative numbers used?</a:t>
            </a:r>
          </a:p>
          <a:p>
            <a:r>
              <a:rPr lang="en-US" b="1" u="sng" dirty="0">
                <a:latin typeface="Sassoon Infant Std" panose="020B0503020103030203" pitchFamily="34" charset="0"/>
              </a:rPr>
              <a:t>Position and direction</a:t>
            </a:r>
          </a:p>
          <a:p>
            <a:r>
              <a:rPr lang="en-US" dirty="0">
                <a:latin typeface="Sassoon Infant Std" panose="020B0503020103030203" pitchFamily="34" charset="0"/>
              </a:rPr>
              <a:t>Plotting co-ordinates on a grid</a:t>
            </a:r>
          </a:p>
          <a:p>
            <a:r>
              <a:rPr lang="en-US" dirty="0">
                <a:latin typeface="Sassoon Infant Std" panose="020B0503020103030203" pitchFamily="34" charset="0"/>
              </a:rPr>
              <a:t>Translation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2ED5C2-2D6E-E430-1510-09FF889EEF17}"/>
              </a:ext>
            </a:extLst>
          </p:cNvPr>
          <p:cNvSpPr txBox="1"/>
          <p:nvPr/>
        </p:nvSpPr>
        <p:spPr>
          <a:xfrm>
            <a:off x="4540332" y="2563217"/>
            <a:ext cx="4255324" cy="1046440"/>
          </a:xfrm>
          <a:prstGeom prst="rect">
            <a:avLst/>
          </a:prstGeom>
          <a:solidFill>
            <a:srgbClr val="E0FFE2"/>
          </a:solidFill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latin typeface="Sassoon Infant Std" panose="020B0503020103030203" pitchFamily="34" charset="0"/>
              </a:rPr>
              <a:t>Learn together</a:t>
            </a:r>
          </a:p>
          <a:p>
            <a:r>
              <a:rPr lang="en-US" sz="1400" b="1" dirty="0">
                <a:latin typeface="Sassoon Infant Std" panose="020B0503020103030203" pitchFamily="34" charset="0"/>
              </a:rPr>
              <a:t>Focus this term: Thankfulness</a:t>
            </a:r>
          </a:p>
          <a:p>
            <a:r>
              <a:rPr lang="en-US" sz="1400" dirty="0">
                <a:latin typeface="Sassoon Infant Std" panose="020B0503020103030203" pitchFamily="34" charset="0"/>
              </a:rPr>
              <a:t>Preparing for the future, understanding ourselves, body image and self worth.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999F2F0-F054-8978-6EB8-24066C66426A}"/>
              </a:ext>
            </a:extLst>
          </p:cNvPr>
          <p:cNvSpPr txBox="1"/>
          <p:nvPr/>
        </p:nvSpPr>
        <p:spPr>
          <a:xfrm>
            <a:off x="4750131" y="123388"/>
            <a:ext cx="4045525" cy="24468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latin typeface="Sassoon Infant Std" panose="020B0503020103030203" pitchFamily="34" charset="0"/>
              </a:rPr>
              <a:t>Science </a:t>
            </a:r>
          </a:p>
          <a:p>
            <a:pPr marL="342900" indent="-342900">
              <a:buFontTx/>
              <a:buChar char="-"/>
            </a:pPr>
            <a:r>
              <a:rPr lang="en-US" sz="1900" b="1" u="sng" dirty="0">
                <a:latin typeface="Sassoon Infant Std" panose="020B0503020103030203" pitchFamily="34" charset="0"/>
              </a:rPr>
              <a:t>Plastic Pollution</a:t>
            </a:r>
          </a:p>
          <a:p>
            <a:pPr marL="342900" indent="-342900">
              <a:buFontTx/>
              <a:buChar char="-"/>
            </a:pPr>
            <a:r>
              <a:rPr lang="en-US" sz="1900" dirty="0">
                <a:latin typeface="Sassoon Infant Std" panose="020B0503020103030203" pitchFamily="34" charset="0"/>
              </a:rPr>
              <a:t>Effects of plastic pollution</a:t>
            </a:r>
          </a:p>
          <a:p>
            <a:pPr marL="342900" indent="-342900">
              <a:buFontTx/>
              <a:buChar char="-"/>
            </a:pPr>
            <a:r>
              <a:rPr lang="en-US" sz="1900" b="1" u="sng" dirty="0">
                <a:latin typeface="Sassoon Infant Std" panose="020B0503020103030203" pitchFamily="34" charset="0"/>
              </a:rPr>
              <a:t>Reversible/Irreversible changes</a:t>
            </a:r>
          </a:p>
          <a:p>
            <a:pPr marL="342900" indent="-342900">
              <a:buFontTx/>
              <a:buChar char="-"/>
            </a:pPr>
            <a:r>
              <a:rPr lang="en-US" sz="1900" dirty="0">
                <a:latin typeface="Sassoon Infant Std" panose="020B0503020103030203" pitchFamily="34" charset="0"/>
              </a:rPr>
              <a:t>Dissolving</a:t>
            </a:r>
          </a:p>
          <a:p>
            <a:pPr marL="342900" indent="-342900">
              <a:buFontTx/>
              <a:buChar char="-"/>
            </a:pPr>
            <a:r>
              <a:rPr lang="en-US" sz="1900" dirty="0">
                <a:latin typeface="Sassoon Infant Std" panose="020B0503020103030203" pitchFamily="34" charset="0"/>
              </a:rPr>
              <a:t>Separating </a:t>
            </a:r>
          </a:p>
          <a:p>
            <a:pPr marL="342900" indent="-342900">
              <a:buFontTx/>
              <a:buChar char="-"/>
            </a:pPr>
            <a:r>
              <a:rPr lang="en-US" sz="1900" dirty="0">
                <a:latin typeface="Sassoon Infant Std" panose="020B0503020103030203" pitchFamily="34" charset="0"/>
              </a:rPr>
              <a:t>Solutions and evaporating</a:t>
            </a:r>
          </a:p>
          <a:p>
            <a:pPr marL="342900" indent="-342900">
              <a:buFontTx/>
              <a:buChar char="-"/>
            </a:pPr>
            <a:r>
              <a:rPr lang="en-US" sz="1900" dirty="0">
                <a:latin typeface="Sassoon Infant Std" panose="020B0503020103030203" pitchFamily="34" charset="0"/>
              </a:rPr>
              <a:t>Reversible changes – acid/burning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E2F83E-47D4-43BB-FABD-6767473E8F08}"/>
              </a:ext>
            </a:extLst>
          </p:cNvPr>
          <p:cNvSpPr txBox="1"/>
          <p:nvPr/>
        </p:nvSpPr>
        <p:spPr>
          <a:xfrm>
            <a:off x="9005455" y="196280"/>
            <a:ext cx="3186545" cy="1384995"/>
          </a:xfrm>
          <a:prstGeom prst="rect">
            <a:avLst/>
          </a:prstGeom>
          <a:solidFill>
            <a:srgbClr val="71C0FF">
              <a:alpha val="29804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assoon Infant Std" panose="020B0503020103030203" pitchFamily="34" charset="0"/>
              </a:rPr>
              <a:t> </a:t>
            </a:r>
            <a:r>
              <a:rPr lang="en-US" sz="2400" b="1" u="sng" dirty="0">
                <a:latin typeface="Sassoon Infant Std" panose="020B0503020103030203" pitchFamily="34" charset="0"/>
              </a:rPr>
              <a:t>Music</a:t>
            </a:r>
            <a:r>
              <a:rPr lang="en-US" sz="2400" dirty="0">
                <a:latin typeface="Sassoon Infant Std" panose="020B0503020103030203" pitchFamily="34" charset="0"/>
              </a:rPr>
              <a:t> </a:t>
            </a:r>
          </a:p>
          <a:p>
            <a:r>
              <a:rPr lang="en-US" sz="2000" dirty="0">
                <a:latin typeface="Sassoon Infant Std" panose="020B0503020103030203" pitchFamily="34" charset="0"/>
              </a:rPr>
              <a:t>Genre, understanding likes and dislikes, using technical language to explain.</a:t>
            </a:r>
            <a:endParaRPr lang="en-US" dirty="0">
              <a:latin typeface="Sassoon Infant Std" panose="020B050302010303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754D99-A434-46EC-B85C-C4F710A9BF60}"/>
              </a:ext>
            </a:extLst>
          </p:cNvPr>
          <p:cNvSpPr txBox="1"/>
          <p:nvPr/>
        </p:nvSpPr>
        <p:spPr>
          <a:xfrm>
            <a:off x="9005455" y="2023287"/>
            <a:ext cx="3186545" cy="1323439"/>
          </a:xfrm>
          <a:prstGeom prst="rect">
            <a:avLst/>
          </a:prstGeom>
          <a:solidFill>
            <a:srgbClr val="F1E60B">
              <a:alpha val="29804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latin typeface="Sassoon Infant Std" panose="020B0503020103030203" pitchFamily="34" charset="0"/>
              </a:rPr>
              <a:t>PE</a:t>
            </a:r>
          </a:p>
          <a:p>
            <a:r>
              <a:rPr lang="en-US" sz="2000" dirty="0">
                <a:latin typeface="Sassoon Infant Std" panose="020B0503020103030203" pitchFamily="34" charset="0"/>
              </a:rPr>
              <a:t>Working through the Real PE curriculum and practice for Sports day and Swimming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1240A62-14F7-F3BF-7B2E-980F96848012}"/>
              </a:ext>
            </a:extLst>
          </p:cNvPr>
          <p:cNvSpPr txBox="1"/>
          <p:nvPr/>
        </p:nvSpPr>
        <p:spPr>
          <a:xfrm>
            <a:off x="8887888" y="3722132"/>
            <a:ext cx="3186545" cy="1631216"/>
          </a:xfrm>
          <a:prstGeom prst="rect">
            <a:avLst/>
          </a:prstGeom>
          <a:solidFill>
            <a:srgbClr val="F400FF">
              <a:alpha val="29804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latin typeface="Sassoon Infant Std" panose="020B0503020103030203" pitchFamily="34" charset="0"/>
              </a:rPr>
              <a:t>Art</a:t>
            </a:r>
          </a:p>
          <a:p>
            <a:r>
              <a:rPr lang="en-US" sz="2000" b="1" u="sng" dirty="0">
                <a:latin typeface="Sassoon Infant Std" panose="020B0503020103030203" pitchFamily="34" charset="0"/>
              </a:rPr>
              <a:t>Junk – Art (Collage</a:t>
            </a:r>
          </a:p>
          <a:p>
            <a:r>
              <a:rPr lang="en-US" sz="2000" dirty="0">
                <a:latin typeface="Sassoon Infant Std" panose="020B0503020103030203" pitchFamily="34" charset="0"/>
              </a:rPr>
              <a:t>Create beach art with recycled items found on the beach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704437-ED22-282F-BD0E-8373BC3EAC07}"/>
              </a:ext>
            </a:extLst>
          </p:cNvPr>
          <p:cNvSpPr txBox="1"/>
          <p:nvPr/>
        </p:nvSpPr>
        <p:spPr>
          <a:xfrm>
            <a:off x="8795656" y="5435260"/>
            <a:ext cx="3186545" cy="646331"/>
          </a:xfrm>
          <a:prstGeom prst="rect">
            <a:avLst/>
          </a:prstGeom>
          <a:solidFill>
            <a:srgbClr val="0E00FF">
              <a:alpha val="10980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latin typeface="Sassoon Infant Std" panose="020B0503020103030203" pitchFamily="34" charset="0"/>
              </a:rPr>
              <a:t>MFL- Spanish</a:t>
            </a:r>
          </a:p>
          <a:p>
            <a:r>
              <a:rPr lang="en-US" sz="1600" dirty="0">
                <a:latin typeface="Sassoon Infant Std" panose="020B0503020103030203" pitchFamily="34" charset="0"/>
              </a:rPr>
              <a:t>Recapping key skills.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4A4CEF-211C-C3B5-D13C-4104DB1EBA6A}"/>
              </a:ext>
            </a:extLst>
          </p:cNvPr>
          <p:cNvSpPr txBox="1"/>
          <p:nvPr/>
        </p:nvSpPr>
        <p:spPr>
          <a:xfrm>
            <a:off x="4948448" y="4458541"/>
            <a:ext cx="3408218" cy="2246769"/>
          </a:xfrm>
          <a:prstGeom prst="rect">
            <a:avLst/>
          </a:prstGeom>
          <a:solidFill>
            <a:srgbClr val="FF0003">
              <a:alpha val="16078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latin typeface="Sassoon Infant Std" panose="020B0503020103030203" pitchFamily="34" charset="0"/>
              </a:rPr>
              <a:t>Geography </a:t>
            </a:r>
          </a:p>
          <a:p>
            <a:r>
              <a:rPr lang="en-US" sz="2000" b="1" dirty="0">
                <a:latin typeface="Sassoon Infant Std" panose="020B0503020103030203" pitchFamily="34" charset="0"/>
              </a:rPr>
              <a:t>Plastic Pollution and Climate change</a:t>
            </a:r>
          </a:p>
          <a:p>
            <a:pPr marL="342900" indent="-342900">
              <a:buFontTx/>
              <a:buChar char="-"/>
            </a:pPr>
            <a:r>
              <a:rPr lang="en-US" sz="1600" dirty="0">
                <a:latin typeface="Sassoon Infant Std" panose="020B0503020103030203" pitchFamily="34" charset="0"/>
              </a:rPr>
              <a:t>Global warming</a:t>
            </a:r>
          </a:p>
          <a:p>
            <a:pPr marL="342900" indent="-342900">
              <a:buFontTx/>
              <a:buChar char="-"/>
            </a:pPr>
            <a:r>
              <a:rPr lang="en-US" sz="1600" dirty="0">
                <a:latin typeface="Sassoon Infant Std" panose="020B0503020103030203" pitchFamily="34" charset="0"/>
              </a:rPr>
              <a:t>Causes of climate change</a:t>
            </a:r>
          </a:p>
          <a:p>
            <a:pPr marL="342900" indent="-342900">
              <a:buFontTx/>
              <a:buChar char="-"/>
            </a:pPr>
            <a:r>
              <a:rPr lang="en-US" sz="1600" dirty="0">
                <a:latin typeface="Sassoon Infant Std" panose="020B0503020103030203" pitchFamily="34" charset="0"/>
              </a:rPr>
              <a:t>Effects of climate change</a:t>
            </a:r>
          </a:p>
          <a:p>
            <a:pPr marL="342900" indent="-342900">
              <a:buFontTx/>
              <a:buChar char="-"/>
            </a:pPr>
            <a:r>
              <a:rPr lang="en-US" sz="1600" dirty="0">
                <a:latin typeface="Sassoon Infant Std" panose="020B0503020103030203" pitchFamily="34" charset="0"/>
              </a:rPr>
              <a:t>Local pollution issues</a:t>
            </a:r>
          </a:p>
          <a:p>
            <a:pPr marL="342900" indent="-342900">
              <a:buFontTx/>
              <a:buChar char="-"/>
            </a:pPr>
            <a:endParaRPr lang="en-US" sz="1600" dirty="0">
              <a:latin typeface="Sassoon Infant Std" panose="020B0503020103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482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7B435-B903-D685-E5E9-96C0B5A8DD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0893" y="3548397"/>
            <a:ext cx="9144000" cy="676609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Sassoon Infant Std" panose="020B0503020103030203" pitchFamily="34" charset="0"/>
              </a:rPr>
              <a:t>Key words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3655D1-439F-294B-7F38-6E9AB18B1F73}"/>
              </a:ext>
            </a:extLst>
          </p:cNvPr>
          <p:cNvSpPr txBox="1"/>
          <p:nvPr/>
        </p:nvSpPr>
        <p:spPr>
          <a:xfrm>
            <a:off x="0" y="143319"/>
            <a:ext cx="4540332" cy="2923877"/>
          </a:xfrm>
          <a:prstGeom prst="rect">
            <a:avLst/>
          </a:prstGeom>
          <a:solidFill>
            <a:srgbClr val="FF9D23">
              <a:alpha val="21176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latin typeface="Sassoon Infant Std" panose="020B0503020103030203" pitchFamily="34" charset="0"/>
              </a:rPr>
              <a:t>English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latin typeface="Sassoon Infant Std" panose="020B0503020103030203" pitchFamily="34" charset="0"/>
              </a:rPr>
              <a:t>Formal tone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latin typeface="Sassoon Infant Std" panose="020B0503020103030203" pitchFamily="34" charset="0"/>
              </a:rPr>
              <a:t>Subordination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latin typeface="Sassoon Infant Std" panose="020B0503020103030203" pitchFamily="34" charset="0"/>
              </a:rPr>
              <a:t>Preposition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latin typeface="Sassoon Infant Std" panose="020B0503020103030203" pitchFamily="34" charset="0"/>
              </a:rPr>
              <a:t>Complex sentences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latin typeface="Sassoon Infant Std" panose="020B0503020103030203" pitchFamily="34" charset="0"/>
              </a:rPr>
              <a:t>Conjunction versus clause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latin typeface="Sassoon Infant Std" panose="020B0503020103030203" pitchFamily="34" charset="0"/>
              </a:rPr>
              <a:t>Relative clause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latin typeface="Sassoon Infant Std" panose="020B0503020103030203" pitchFamily="34" charset="0"/>
              </a:rPr>
              <a:t>Relative pronoun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latin typeface="Sassoon Infant Std" panose="020B0503020103030203" pitchFamily="34" charset="0"/>
              </a:rPr>
              <a:t>Embedded clause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latin typeface="Sassoon Infant Std" panose="020B0503020103030203" pitchFamily="34" charset="0"/>
              </a:rPr>
              <a:t>Parenthesis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latin typeface="Sassoon Infant Std" panose="020B0503020103030203" pitchFamily="34" charset="0"/>
              </a:rPr>
              <a:t>Informative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CB49FE-8D2E-D31B-6219-9133F3E4F205}"/>
              </a:ext>
            </a:extLst>
          </p:cNvPr>
          <p:cNvSpPr txBox="1"/>
          <p:nvPr/>
        </p:nvSpPr>
        <p:spPr>
          <a:xfrm>
            <a:off x="0" y="2984930"/>
            <a:ext cx="4540332" cy="2400657"/>
          </a:xfrm>
          <a:prstGeom prst="rect">
            <a:avLst/>
          </a:prstGeom>
          <a:solidFill>
            <a:srgbClr val="E7F4FF"/>
          </a:solidFill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latin typeface="Sassoon Infant Std" panose="020B0503020103030203" pitchFamily="34" charset="0"/>
              </a:rPr>
              <a:t>Maths</a:t>
            </a:r>
            <a:endParaRPr lang="en-US" sz="2400" b="1" u="sng" dirty="0">
              <a:latin typeface="Sassoon Infant Std" panose="020B0503020103030203" pitchFamily="34" charset="0"/>
            </a:endParaRPr>
          </a:p>
          <a:p>
            <a:r>
              <a:rPr lang="en-US" dirty="0">
                <a:latin typeface="Sassoon Infant Std" panose="020B0503020103030203" pitchFamily="34" charset="0"/>
              </a:rPr>
              <a:t>Decimal</a:t>
            </a:r>
          </a:p>
          <a:p>
            <a:r>
              <a:rPr lang="en-US" dirty="0">
                <a:latin typeface="Sassoon Infant Std" panose="020B0503020103030203" pitchFamily="34" charset="0"/>
              </a:rPr>
              <a:t>Place value </a:t>
            </a:r>
          </a:p>
          <a:p>
            <a:r>
              <a:rPr lang="en-US" dirty="0">
                <a:latin typeface="Sassoon Infant Std" panose="020B0503020103030203" pitchFamily="34" charset="0"/>
              </a:rPr>
              <a:t>10, 100, 1000 times bigger and smaller </a:t>
            </a:r>
          </a:p>
          <a:p>
            <a:r>
              <a:rPr lang="en-US" dirty="0">
                <a:latin typeface="Sassoon Infant Std" panose="020B0503020103030203" pitchFamily="34" charset="0"/>
              </a:rPr>
              <a:t>Coordinates </a:t>
            </a:r>
          </a:p>
          <a:p>
            <a:r>
              <a:rPr lang="en-US" dirty="0">
                <a:latin typeface="Sassoon Infant Std" panose="020B0503020103030203" pitchFamily="34" charset="0"/>
              </a:rPr>
              <a:t>X and Y axis</a:t>
            </a:r>
            <a:br>
              <a:rPr lang="en-US" dirty="0">
                <a:latin typeface="Sassoon Infant Std" panose="020B0503020103030203" pitchFamily="34" charset="0"/>
              </a:rPr>
            </a:br>
            <a:r>
              <a:rPr lang="en-US" dirty="0">
                <a:latin typeface="Sassoon Infant Std" panose="020B0503020103030203" pitchFamily="34" charset="0"/>
              </a:rPr>
              <a:t>Integer </a:t>
            </a:r>
          </a:p>
          <a:p>
            <a:r>
              <a:rPr lang="en-US" dirty="0">
                <a:latin typeface="Sassoon Infant Std" panose="020B0503020103030203" pitchFamily="34" charset="0"/>
              </a:rPr>
              <a:t>Negative number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2ED5C2-2D6E-E430-1510-09FF889EEF17}"/>
              </a:ext>
            </a:extLst>
          </p:cNvPr>
          <p:cNvSpPr txBox="1"/>
          <p:nvPr/>
        </p:nvSpPr>
        <p:spPr>
          <a:xfrm>
            <a:off x="0" y="5568540"/>
            <a:ext cx="4821382" cy="1015663"/>
          </a:xfrm>
          <a:prstGeom prst="rect">
            <a:avLst/>
          </a:prstGeom>
          <a:solidFill>
            <a:srgbClr val="E0FFE2"/>
          </a:solidFill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latin typeface="Sassoon Infant Std" panose="020B0503020103030203" pitchFamily="34" charset="0"/>
              </a:rPr>
              <a:t>Learn together</a:t>
            </a:r>
          </a:p>
          <a:p>
            <a:r>
              <a:rPr lang="en-US" sz="2000" dirty="0">
                <a:latin typeface="Sassoon Infant Std" panose="020B0503020103030203" pitchFamily="34" charset="0"/>
              </a:rPr>
              <a:t>Self worth, body image, teenager, responsibility, understanding, thankfulness.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999F2F0-F054-8978-6EB8-24066C66426A}"/>
              </a:ext>
            </a:extLst>
          </p:cNvPr>
          <p:cNvSpPr txBox="1"/>
          <p:nvPr/>
        </p:nvSpPr>
        <p:spPr>
          <a:xfrm>
            <a:off x="4821382" y="26008"/>
            <a:ext cx="4045525" cy="31700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latin typeface="Sassoon Infant Std" panose="020B0503020103030203" pitchFamily="34" charset="0"/>
              </a:rPr>
              <a:t>Science –</a:t>
            </a:r>
          </a:p>
          <a:p>
            <a:r>
              <a:rPr lang="en-GB" dirty="0">
                <a:latin typeface="Sassoon Infant Std" panose="020B0503020103030203" pitchFamily="34" charset="0"/>
              </a:rPr>
              <a:t>Melting</a:t>
            </a:r>
          </a:p>
          <a:p>
            <a:r>
              <a:rPr lang="en-GB" dirty="0">
                <a:latin typeface="Sassoon Infant Std" panose="020B0503020103030203" pitchFamily="34" charset="0"/>
              </a:rPr>
              <a:t>Freezing</a:t>
            </a:r>
          </a:p>
          <a:p>
            <a:r>
              <a:rPr lang="en-GB" dirty="0">
                <a:latin typeface="Sassoon Infant Std" panose="020B0503020103030203" pitchFamily="34" charset="0"/>
              </a:rPr>
              <a:t>Evaporating</a:t>
            </a:r>
          </a:p>
          <a:p>
            <a:r>
              <a:rPr lang="en-GB" dirty="0">
                <a:latin typeface="Sassoon Infant Std" panose="020B0503020103030203" pitchFamily="34" charset="0"/>
              </a:rPr>
              <a:t>Condensing</a:t>
            </a:r>
          </a:p>
          <a:p>
            <a:r>
              <a:rPr lang="en-GB" dirty="0">
                <a:latin typeface="Sassoon Infant Std" panose="020B0503020103030203" pitchFamily="34" charset="0"/>
              </a:rPr>
              <a:t>Dissolving</a:t>
            </a:r>
          </a:p>
          <a:p>
            <a:r>
              <a:rPr lang="en-GB" dirty="0">
                <a:latin typeface="Sassoon Infant Std" panose="020B0503020103030203" pitchFamily="34" charset="0"/>
              </a:rPr>
              <a:t>Burning</a:t>
            </a:r>
          </a:p>
          <a:p>
            <a:r>
              <a:rPr lang="en-GB" dirty="0">
                <a:latin typeface="Sassoon Infant Std" panose="020B0503020103030203" pitchFamily="34" charset="0"/>
              </a:rPr>
              <a:t>Rusting</a:t>
            </a:r>
          </a:p>
          <a:p>
            <a:r>
              <a:rPr lang="en-GB" dirty="0">
                <a:latin typeface="Sassoon Infant Std" panose="020B0503020103030203" pitchFamily="34" charset="0"/>
              </a:rPr>
              <a:t>Cooking</a:t>
            </a:r>
          </a:p>
          <a:p>
            <a:r>
              <a:rPr lang="en-GB" dirty="0">
                <a:latin typeface="Sassoon Infant Std" panose="020B0503020103030203" pitchFamily="34" charset="0"/>
              </a:rPr>
              <a:t>Baking</a:t>
            </a:r>
          </a:p>
          <a:p>
            <a:r>
              <a:rPr lang="en-GB" dirty="0">
                <a:latin typeface="Sassoon Infant Std" panose="020B0503020103030203" pitchFamily="34" charset="0"/>
              </a:rPr>
              <a:t>Chemical change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E2F83E-47D4-43BB-FABD-6767473E8F08}"/>
              </a:ext>
            </a:extLst>
          </p:cNvPr>
          <p:cNvSpPr txBox="1"/>
          <p:nvPr/>
        </p:nvSpPr>
        <p:spPr>
          <a:xfrm>
            <a:off x="9005453" y="143319"/>
            <a:ext cx="3186545" cy="1569660"/>
          </a:xfrm>
          <a:prstGeom prst="rect">
            <a:avLst/>
          </a:prstGeom>
          <a:solidFill>
            <a:srgbClr val="71C0FF">
              <a:alpha val="29804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latin typeface="Sassoon Infant Std" panose="020B0503020103030203" pitchFamily="34" charset="0"/>
              </a:rPr>
              <a:t>Music</a:t>
            </a:r>
          </a:p>
          <a:p>
            <a:r>
              <a:rPr lang="en-US" sz="2400" dirty="0">
                <a:latin typeface="Sassoon Infant Std" panose="020B0503020103030203" pitchFamily="34" charset="0"/>
              </a:rPr>
              <a:t>Genre, like, dislike, pitch, tempo, tone, rhythm.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754D99-A434-46EC-B85C-C4F710A9BF60}"/>
              </a:ext>
            </a:extLst>
          </p:cNvPr>
          <p:cNvSpPr txBox="1"/>
          <p:nvPr/>
        </p:nvSpPr>
        <p:spPr>
          <a:xfrm>
            <a:off x="9005453" y="2015991"/>
            <a:ext cx="3186545" cy="1631216"/>
          </a:xfrm>
          <a:prstGeom prst="rect">
            <a:avLst/>
          </a:prstGeom>
          <a:solidFill>
            <a:srgbClr val="F1E60B">
              <a:alpha val="29804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latin typeface="Sassoon Infant Std" panose="020B0503020103030203" pitchFamily="34" charset="0"/>
              </a:rPr>
              <a:t>PE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latin typeface="Sassoon Infant Std" panose="020B0503020103030203" pitchFamily="34" charset="0"/>
              </a:rPr>
              <a:t>Teamwork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latin typeface="Sassoon Infant Std" panose="020B0503020103030203" pitchFamily="34" charset="0"/>
              </a:rPr>
              <a:t>Effort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latin typeface="Sassoon Infant Std" panose="020B0503020103030203" pitchFamily="34" charset="0"/>
              </a:rPr>
              <a:t>Focus 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latin typeface="Sassoon Infant Std" panose="020B0503020103030203" pitchFamily="34" charset="0"/>
              </a:rPr>
              <a:t>Strategy 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latin typeface="Sassoon Infant Std" panose="020B0503020103030203" pitchFamily="34" charset="0"/>
              </a:rPr>
              <a:t>Challenge</a:t>
            </a:r>
            <a:endParaRPr lang="en-US" sz="1100" dirty="0">
              <a:latin typeface="Sassoon Infant Std" panose="020B050302010303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1240A62-14F7-F3BF-7B2E-980F96848012}"/>
              </a:ext>
            </a:extLst>
          </p:cNvPr>
          <p:cNvSpPr txBox="1"/>
          <p:nvPr/>
        </p:nvSpPr>
        <p:spPr>
          <a:xfrm>
            <a:off x="9005453" y="3791431"/>
            <a:ext cx="3186545" cy="1938992"/>
          </a:xfrm>
          <a:prstGeom prst="rect">
            <a:avLst/>
          </a:prstGeom>
          <a:solidFill>
            <a:srgbClr val="F400FF">
              <a:alpha val="29804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latin typeface="Sassoon Infant Std" panose="020B0503020103030203" pitchFamily="34" charset="0"/>
              </a:rPr>
              <a:t>Art</a:t>
            </a:r>
          </a:p>
          <a:p>
            <a:r>
              <a:rPr lang="en-GB" sz="2000" dirty="0"/>
              <a:t>Tearing, Cutting, </a:t>
            </a:r>
          </a:p>
          <a:p>
            <a:r>
              <a:rPr lang="en-GB" sz="2000" dirty="0"/>
              <a:t>Sticking and gluing</a:t>
            </a:r>
          </a:p>
          <a:p>
            <a:r>
              <a:rPr lang="en-GB" sz="2000" dirty="0"/>
              <a:t>Layering materials</a:t>
            </a:r>
          </a:p>
          <a:p>
            <a:r>
              <a:rPr lang="en-GB" sz="2000" dirty="0"/>
              <a:t>Overlapping </a:t>
            </a:r>
          </a:p>
          <a:p>
            <a:r>
              <a:rPr lang="en-GB" sz="2000" dirty="0"/>
              <a:t>Mixing textures</a:t>
            </a:r>
            <a:endParaRPr lang="en-US" sz="2000" dirty="0">
              <a:latin typeface="Sassoon Infant Std" panose="020B050302010303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704437-ED22-282F-BD0E-8373BC3EAC07}"/>
              </a:ext>
            </a:extLst>
          </p:cNvPr>
          <p:cNvSpPr txBox="1"/>
          <p:nvPr/>
        </p:nvSpPr>
        <p:spPr>
          <a:xfrm>
            <a:off x="8950302" y="5757533"/>
            <a:ext cx="3186545" cy="1015663"/>
          </a:xfrm>
          <a:prstGeom prst="rect">
            <a:avLst/>
          </a:prstGeom>
          <a:solidFill>
            <a:srgbClr val="0E00FF">
              <a:alpha val="10980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Sassoon Infant Std" panose="020B0503020103030203" pitchFamily="34" charset="0"/>
              </a:rPr>
              <a:t>MFL- Spanish</a:t>
            </a:r>
          </a:p>
          <a:p>
            <a:r>
              <a:rPr lang="en-US" sz="2000" dirty="0">
                <a:latin typeface="Sassoon Infant Std" panose="020B0503020103030203" pitchFamily="34" charset="0"/>
              </a:rPr>
              <a:t>Greetings</a:t>
            </a:r>
          </a:p>
          <a:p>
            <a:r>
              <a:rPr lang="en-US" sz="2000" dirty="0">
                <a:latin typeface="Sassoon Infant Std" panose="020B0503020103030203" pitchFamily="34" charset="0"/>
              </a:rPr>
              <a:t>Day of the week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4A4CEF-211C-C3B5-D13C-4104DB1EBA6A}"/>
              </a:ext>
            </a:extLst>
          </p:cNvPr>
          <p:cNvSpPr txBox="1"/>
          <p:nvPr/>
        </p:nvSpPr>
        <p:spPr>
          <a:xfrm>
            <a:off x="5181733" y="4677739"/>
            <a:ext cx="3408218" cy="2092881"/>
          </a:xfrm>
          <a:prstGeom prst="rect">
            <a:avLst/>
          </a:prstGeom>
          <a:solidFill>
            <a:srgbClr val="FF0003">
              <a:alpha val="16078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latin typeface="Sassoon Infant Std" panose="020B0503020103030203" pitchFamily="34" charset="0"/>
              </a:rPr>
              <a:t>Geography </a:t>
            </a:r>
            <a:endParaRPr lang="en-GB" dirty="0"/>
          </a:p>
          <a:p>
            <a:r>
              <a:rPr lang="en-GB" dirty="0">
                <a:latin typeface="Sassoon Infant Std" panose="020B0503020103030203" pitchFamily="34" charset="0"/>
              </a:rPr>
              <a:t>Global warming</a:t>
            </a:r>
          </a:p>
          <a:p>
            <a:r>
              <a:rPr lang="en-GB" dirty="0">
                <a:latin typeface="Sassoon Infant Std" panose="020B0503020103030203" pitchFamily="34" charset="0"/>
              </a:rPr>
              <a:t>Greenhouse gases</a:t>
            </a:r>
          </a:p>
          <a:p>
            <a:r>
              <a:rPr lang="en-GB" dirty="0">
                <a:latin typeface="Sassoon Infant Std" panose="020B0503020103030203" pitchFamily="34" charset="0"/>
              </a:rPr>
              <a:t>Carbon dioxide</a:t>
            </a:r>
          </a:p>
          <a:p>
            <a:r>
              <a:rPr lang="en-GB" dirty="0">
                <a:latin typeface="Sassoon Infant Std" panose="020B0503020103030203" pitchFamily="34" charset="0"/>
              </a:rPr>
              <a:t>Fossil fuels</a:t>
            </a:r>
          </a:p>
          <a:p>
            <a:r>
              <a:rPr lang="en-GB" dirty="0">
                <a:latin typeface="Sassoon Infant Std" panose="020B0503020103030203" pitchFamily="34" charset="0"/>
              </a:rPr>
              <a:t>Deforestation</a:t>
            </a:r>
          </a:p>
          <a:p>
            <a:endParaRPr lang="en-US" sz="2000" b="1" u="sng" dirty="0">
              <a:latin typeface="Sassoon Infant Std" panose="020B0503020103030203" pitchFamily="34" charset="0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786400C4-5AF6-52AF-ACAA-5135DCB3EEAE}"/>
              </a:ext>
            </a:extLst>
          </p:cNvPr>
          <p:cNvSpPr txBox="1">
            <a:spLocks/>
          </p:cNvSpPr>
          <p:nvPr/>
        </p:nvSpPr>
        <p:spPr>
          <a:xfrm>
            <a:off x="1911928" y="4316483"/>
            <a:ext cx="9144000" cy="36858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Sassoon Infant Std" panose="020B0503020103030203" pitchFamily="34" charset="0"/>
              </a:rPr>
              <a:t>Albatross and Tamarins Term 6</a:t>
            </a:r>
          </a:p>
        </p:txBody>
      </p:sp>
    </p:spTree>
    <p:extLst>
      <p:ext uri="{BB962C8B-B14F-4D97-AF65-F5344CB8AC3E}">
        <p14:creationId xmlns:p14="http://schemas.microsoft.com/office/powerpoint/2010/main" val="39604995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rm 3 Topic Web" id="{12554D58-C012-1F42-BA80-B5A361A7AB89}" vid="{9E6E3E7B-9A1A-1A47-AE9F-45FC2549F56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8513FB84FD5B46905482098FC0BB52" ma:contentTypeVersion="19" ma:contentTypeDescription="Create a new document." ma:contentTypeScope="" ma:versionID="376331d1e84ef7bf3a95af8864306168">
  <xsd:schema xmlns:xsd="http://www.w3.org/2001/XMLSchema" xmlns:xs="http://www.w3.org/2001/XMLSchema" xmlns:p="http://schemas.microsoft.com/office/2006/metadata/properties" xmlns:ns2="60b8db74-e871-444f-9863-37bd1cbb2438" xmlns:ns3="859e476f-6fb8-4f94-81b5-67fb467e7b29" targetNamespace="http://schemas.microsoft.com/office/2006/metadata/properties" ma:root="true" ma:fieldsID="c1ed531ec44a595b80d8698da6a8b84f" ns2:_="" ns3:_="">
    <xsd:import namespace="60b8db74-e871-444f-9863-37bd1cbb2438"/>
    <xsd:import namespace="859e476f-6fb8-4f94-81b5-67fb467e7b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b8db74-e871-444f-9863-37bd1cbb24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09459ae-8277-4de3-8c6e-43e837f8a5f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9e476f-6fb8-4f94-81b5-67fb467e7b2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8ecfb6c-9837-482b-8686-2a3ae99ebc30}" ma:internalName="TaxCatchAll" ma:showField="CatchAllData" ma:web="859e476f-6fb8-4f94-81b5-67fb467e7b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0b8db74-e871-444f-9863-37bd1cbb2438">
      <Terms xmlns="http://schemas.microsoft.com/office/infopath/2007/PartnerControls"/>
    </lcf76f155ced4ddcb4097134ff3c332f>
    <TaxCatchAll xmlns="859e476f-6fb8-4f94-81b5-67fb467e7b29" xsi:nil="true"/>
  </documentManagement>
</p:properties>
</file>

<file path=customXml/itemProps1.xml><?xml version="1.0" encoding="utf-8"?>
<ds:datastoreItem xmlns:ds="http://schemas.openxmlformats.org/officeDocument/2006/customXml" ds:itemID="{BFFA3930-0DCC-44D2-A459-4F741892D6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b8db74-e871-444f-9863-37bd1cbb2438"/>
    <ds:schemaRef ds:uri="859e476f-6fb8-4f94-81b5-67fb467e7b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2F41785-404D-4059-8465-22FBB6E91A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9A64AD-D1DA-4C9E-87EF-06590B51B2E0}">
  <ds:schemaRefs>
    <ds:schemaRef ds:uri="http://schemas.microsoft.com/office/2006/documentManagement/types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dcmitype/"/>
    <ds:schemaRef ds:uri="859e476f-6fb8-4f94-81b5-67fb467e7b29"/>
    <ds:schemaRef ds:uri="http://schemas.openxmlformats.org/package/2006/metadata/core-properties"/>
    <ds:schemaRef ds:uri="60b8db74-e871-444f-9863-37bd1cbb243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1552</TotalTime>
  <Words>338</Words>
  <Application>Microsoft Macintosh PowerPoint</Application>
  <PresentationFormat>Widescreen</PresentationFormat>
  <Paragraphs>104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Sassoon Infant Std</vt:lpstr>
      <vt:lpstr>Office Theme</vt:lpstr>
      <vt:lpstr>A pollution solution!</vt:lpstr>
      <vt:lpstr>Key words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Naomi Race</dc:creator>
  <cp:lastModifiedBy>Neil Sharp</cp:lastModifiedBy>
  <cp:revision>4</cp:revision>
  <dcterms:created xsi:type="dcterms:W3CDTF">2024-12-04T12:05:32Z</dcterms:created>
  <dcterms:modified xsi:type="dcterms:W3CDTF">2026-05-22T12:55:02Z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0x010100338513FB84FD5B46905482098FC0BB52</vt:lpwstr>
  </property>
  <property fmtid="{D5CDD505-2E9C-101B-9397-08002B2CF9AE}" pid="3" name="MediaServiceImageTags">
    <vt:lpwstr/>
  </property>
</Properties>
</file>