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E2"/>
    <a:srgbClr val="E7F4FF"/>
    <a:srgbClr val="FF9D23"/>
    <a:srgbClr val="FF0003"/>
    <a:srgbClr val="0E00FF"/>
    <a:srgbClr val="F400FF"/>
    <a:srgbClr val="F1E60B"/>
    <a:srgbClr val="71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63087-59C2-684F-B373-CFF98D09CC28}" v="174" dt="2025-07-22T08:18:10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74"/>
  </p:normalViewPr>
  <p:slideViewPr>
    <p:cSldViewPr snapToGrid="0">
      <p:cViewPr varScale="1">
        <p:scale>
          <a:sx n="102" d="100"/>
          <a:sy n="102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3AA9-E3DC-9C83-ACC5-2A12E5157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1F4A0-0677-EAD4-63A5-93ECE2AF9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D38BD-36D6-984E-337C-B4B214AE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56A5C-C4A8-912B-4774-30C22F88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49364-FACE-75FF-F04F-9CE4560C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82D5-A82F-70B2-EADC-F0E5AC76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2FF50-65AD-BF1B-59AA-E7C0951E3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7D5ED-BA00-D555-9106-9B510D64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CD9A0-CB6D-72A0-D2BF-A2040A86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BBA2B-3548-01B4-2309-4FCA5718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5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11835-50A2-5B01-D2BB-84A3BBCF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11635-6672-1B91-643F-94FB25E69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0781C-A503-E14A-77D9-43B6DF4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B5E7-B482-8255-DDBF-4E4EC5BB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0854D-788C-BE1D-B1A3-BD651602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0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D18E-2777-CCD4-4AE3-C28BADCA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D136-D953-41F3-671C-2D98C6222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A2399-755E-E930-B34D-2FABA048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64252-513D-2534-1151-5F6D57B8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F3204-2C0A-45DA-B7FF-0D32191E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8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FAA7-1695-FD06-DAC1-4BB2226C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C61CC-2EDA-C3F1-9839-5D2D7FA1B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5957C-69DC-E7C6-FC92-CBABFD45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6722-7AA3-5A9E-A287-39547086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3646C-5B3C-A855-3FFC-B4D553FA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7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9048-673F-DBD9-3B36-3EAEF99D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3B083-F23D-C036-431D-A4BF86D1A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040B4-85C7-47FF-7F0E-740B2A18E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89C2B-2F03-E653-1414-1360DC40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28DC4-F5A7-674C-7B4E-B73DBA29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DE564-D4C5-7863-82B7-13111A69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4389-4A2C-AADE-BC13-4AD170F7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3586-D58A-7761-A4BC-C6B50B1A3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F9114-4930-49AD-5F5E-8B3101874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C923F-8CD6-5824-C7B7-A41A27C03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457DB-EAF2-023B-46B6-5C5C006D3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9797C-8E1B-2916-076B-B0F5AC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843F4-2BCB-D1EC-0214-44E847FE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313A5-2DAE-70F7-5C57-DC794B23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95AF-EA96-716F-1BF5-3A03604A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8EF2C-678C-D435-195F-0A614AC8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BAE8F-FC0A-5FDC-4282-FEF3E3FB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63633-B217-4516-D00D-C8C160AF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326C6-222A-D098-9046-1429182C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45771-39EE-9A7C-0834-5EBF5057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659E8-F92D-F63D-7076-BCFFC617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ADAE-2B23-3497-A0BB-1FC16681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CE5F-2640-A079-4EF0-E6C648FED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E2A21-1DCB-2F9E-7F47-D62A38259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0203E-3583-4ACF-BE78-BEAABABF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8453D-6161-2D99-4DC1-4266A3A9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20799-A001-4849-CA5D-01610A98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19D0-C7F9-5DE1-CFE3-5096D6C6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28810-3888-CF13-A23C-9E8DBD5C3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4AD9C-1162-7A97-862A-6D0E1B6F1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C11E4-093E-8BF5-F0A9-7A943C90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DA122-517F-BA19-B9FB-1D53E25E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31E8F-0737-A610-1559-C724A27D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0263C-31F1-7F5C-63B9-BDB7ACCA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AD58B-B063-BAE8-08EE-242CBB86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A7240-51A5-32D6-972F-5FDE68AF5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0C596-7A01-CA46-898F-01F64B10879A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FD024-D37C-58C4-71C9-F9A94BB9A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F9D29-3CD7-3447-ABB1-0289A6F31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2899D-52A8-384A-85B5-3F00391F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B435-B903-D685-E5E9-96C0B5A8D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055" y="3516090"/>
            <a:ext cx="9144000" cy="676609"/>
          </a:xfrm>
        </p:spPr>
        <p:txBody>
          <a:bodyPr>
            <a:normAutofit/>
          </a:bodyPr>
          <a:lstStyle/>
          <a:p>
            <a:r>
              <a:rPr lang="en-US" sz="3200">
                <a:latin typeface="Sassoon Infant Std" panose="020B0503020103030203" pitchFamily="34" charset="0"/>
              </a:rPr>
              <a:t>Full Steam Ahead!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696B7-2327-7862-121F-637DF324B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055" y="4162414"/>
            <a:ext cx="9144000" cy="368589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latin typeface="Sassoon Infant Std" panose="020B0503020103030203" pitchFamily="34" charset="0"/>
              </a:rPr>
              <a:t>Tamarins and Albatross Term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655D1-439F-294B-7F38-6E9AB18B1F73}"/>
              </a:ext>
            </a:extLst>
          </p:cNvPr>
          <p:cNvSpPr txBox="1"/>
          <p:nvPr/>
        </p:nvSpPr>
        <p:spPr>
          <a:xfrm>
            <a:off x="0" y="77389"/>
            <a:ext cx="4540332" cy="3170099"/>
          </a:xfrm>
          <a:prstGeom prst="rect">
            <a:avLst/>
          </a:prstGeom>
          <a:solidFill>
            <a:srgbClr val="FF9D23">
              <a:alpha val="2117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Sassoon Infant Std" panose="020B0503020103030203" pitchFamily="34" charset="0"/>
              </a:rPr>
              <a:t>English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Review and recap Year 4 grammar. Introduce Year 5 grammar.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Reading (guided and individual).</a:t>
            </a:r>
          </a:p>
          <a:p>
            <a:r>
              <a:rPr lang="en-US" sz="1600" b="1" dirty="0">
                <a:latin typeface="Sassoon Infant Std" panose="020B0503020103030203" pitchFamily="34" charset="0"/>
              </a:rPr>
              <a:t>The Explorer by Katharine Rundell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Create a journey tale inspired by our class text.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Create a diary entry about going on an exciting adventure.</a:t>
            </a:r>
          </a:p>
          <a:p>
            <a:r>
              <a:rPr lang="en-US" sz="1600" b="1" dirty="0">
                <a:latin typeface="Sassoon Infant Std" panose="020B0503020103030203" pitchFamily="34" charset="0"/>
              </a:rPr>
              <a:t>Non Chronological Report on Tudor Explorers</a:t>
            </a:r>
          </a:p>
          <a:p>
            <a:r>
              <a:rPr lang="en-US" sz="1600" b="1" dirty="0">
                <a:latin typeface="Sassoon Infant Std" panose="020B0503020103030203" pitchFamily="34" charset="0"/>
              </a:rPr>
              <a:t>Spellings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latin typeface="Sassoon Infant Std" panose="020B0503020103030203" pitchFamily="34" charset="0"/>
              </a:rPr>
              <a:t>Familiarise</a:t>
            </a:r>
            <a:r>
              <a:rPr lang="en-US" sz="1600" dirty="0">
                <a:latin typeface="Sassoon Infant Std" panose="020B0503020103030203" pitchFamily="34" charset="0"/>
              </a:rPr>
              <a:t> with Year 5 spellings.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Improving use of dictionaries and thesauruses.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B49FE-8D2E-D31B-6219-9133F3E4F205}"/>
              </a:ext>
            </a:extLst>
          </p:cNvPr>
          <p:cNvSpPr txBox="1"/>
          <p:nvPr/>
        </p:nvSpPr>
        <p:spPr>
          <a:xfrm>
            <a:off x="-1" y="3135086"/>
            <a:ext cx="4750128" cy="2677656"/>
          </a:xfrm>
          <a:prstGeom prst="rect">
            <a:avLst/>
          </a:prstGeom>
          <a:solidFill>
            <a:srgbClr val="E7F4FF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Sassoon Infant Std" panose="020B0503020103030203" pitchFamily="34" charset="0"/>
              </a:rPr>
              <a:t>Maths</a:t>
            </a:r>
            <a:endParaRPr lang="en-US" sz="2400" b="1" u="sng" dirty="0">
              <a:latin typeface="Sassoon Infant Std" panose="020B0503020103030203" pitchFamily="34" charset="0"/>
            </a:endParaRPr>
          </a:p>
          <a:p>
            <a:r>
              <a:rPr lang="en-US" sz="1600" b="1" dirty="0">
                <a:latin typeface="Sassoon Infant Std" panose="020B0503020103030203" pitchFamily="34" charset="0"/>
              </a:rPr>
              <a:t>Place value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Roman numerals to 1,000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Reading and writing numbers to 1,000,000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Powers of 10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Compare, order and round numbers to 1,000,000</a:t>
            </a:r>
          </a:p>
          <a:p>
            <a:r>
              <a:rPr lang="en-US" sz="1600" b="1" dirty="0">
                <a:latin typeface="Sassoon Infant Std" panose="020B0503020103030203" pitchFamily="34" charset="0"/>
              </a:rPr>
              <a:t>Addition and subtraction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Multi-step problems and word problems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Adding and subtracting whole numbers with 4 digits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ED5C2-2D6E-E430-1510-09FF889EEF17}"/>
              </a:ext>
            </a:extLst>
          </p:cNvPr>
          <p:cNvSpPr txBox="1"/>
          <p:nvPr/>
        </p:nvSpPr>
        <p:spPr>
          <a:xfrm>
            <a:off x="0" y="5899886"/>
            <a:ext cx="4821382" cy="830997"/>
          </a:xfrm>
          <a:prstGeom prst="rect">
            <a:avLst/>
          </a:prstGeom>
          <a:solidFill>
            <a:srgbClr val="E0FFE2"/>
          </a:solidFill>
        </p:spPr>
        <p:txBody>
          <a:bodyPr wrap="square" rtlCol="0">
            <a:spAutoFit/>
          </a:bodyPr>
          <a:lstStyle/>
          <a:p>
            <a:r>
              <a:rPr lang="en-US" sz="2000" b="1" u="sng">
                <a:latin typeface="Sassoon Infant Std" panose="020B0503020103030203" pitchFamily="34" charset="0"/>
              </a:rPr>
              <a:t>Learn together and AOTW</a:t>
            </a:r>
          </a:p>
          <a:p>
            <a:r>
              <a:rPr lang="en-US" sz="1400" b="1">
                <a:latin typeface="Sassoon Infant Std" panose="020B0503020103030203" pitchFamily="34" charset="0"/>
              </a:rPr>
              <a:t>Focus this term: Responsibility and respect</a:t>
            </a:r>
          </a:p>
          <a:p>
            <a:r>
              <a:rPr lang="en-US" sz="1400">
                <a:latin typeface="Sassoon Infant Std" panose="020B0503020103030203" pitchFamily="34" charset="0"/>
              </a:rPr>
              <a:t>Friendship, responsibility, class culture.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9F2F0-F054-8978-6EB8-24066C66426A}"/>
              </a:ext>
            </a:extLst>
          </p:cNvPr>
          <p:cNvSpPr txBox="1"/>
          <p:nvPr/>
        </p:nvSpPr>
        <p:spPr>
          <a:xfrm>
            <a:off x="4750127" y="67590"/>
            <a:ext cx="4045525" cy="2185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Science – Forces (gravity, air resistance and water resistance)</a:t>
            </a:r>
          </a:p>
          <a:p>
            <a:pPr marL="285750" indent="-285750">
              <a:buFont typeface="Calibri"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Identify forces such as pushes and pulls</a:t>
            </a:r>
          </a:p>
          <a:p>
            <a:pPr marL="285750" indent="-285750">
              <a:buFont typeface="Calibri"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Explain gravity as a force and investigate Newtons theory of gravity</a:t>
            </a:r>
          </a:p>
          <a:p>
            <a:pPr marL="285750" indent="-285750">
              <a:buFont typeface="Calibri"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Explain the effects of friction, including air and water resistance</a:t>
            </a:r>
          </a:p>
          <a:p>
            <a:pPr marL="285750" indent="-285750">
              <a:buFont typeface="Calibri"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Identify different mechanisms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2F83E-47D4-43BB-FABD-6767473E8F08}"/>
              </a:ext>
            </a:extLst>
          </p:cNvPr>
          <p:cNvSpPr txBox="1"/>
          <p:nvPr/>
        </p:nvSpPr>
        <p:spPr>
          <a:xfrm>
            <a:off x="9005447" y="298422"/>
            <a:ext cx="3186545" cy="1446550"/>
          </a:xfrm>
          <a:prstGeom prst="rect">
            <a:avLst/>
          </a:prstGeom>
          <a:solidFill>
            <a:srgbClr val="71C0FF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Sassoon Infant Std" panose="020B0503020103030203" pitchFamily="34" charset="0"/>
              </a:rPr>
              <a:t>Music</a:t>
            </a:r>
            <a:r>
              <a:rPr lang="en-US" sz="2400">
                <a:latin typeface="Sassoon Infant Std" panose="020B05030201030302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Focus on learning lyric and singing as a class.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Understanding beat, pitch and tempo.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54D99-A434-46EC-B85C-C4F710A9BF60}"/>
              </a:ext>
            </a:extLst>
          </p:cNvPr>
          <p:cNvSpPr txBox="1"/>
          <p:nvPr/>
        </p:nvSpPr>
        <p:spPr>
          <a:xfrm>
            <a:off x="9005447" y="2194840"/>
            <a:ext cx="3186545" cy="646331"/>
          </a:xfrm>
          <a:prstGeom prst="rect">
            <a:avLst/>
          </a:prstGeom>
          <a:solidFill>
            <a:srgbClr val="F1E60B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PE</a:t>
            </a:r>
          </a:p>
          <a:p>
            <a:r>
              <a:rPr lang="en-US" sz="1600" dirty="0">
                <a:latin typeface="Sassoon Infant Std" panose="020B0503020103030203" pitchFamily="34" charset="0"/>
              </a:rPr>
              <a:t>Real PE  - cognitive Cog.</a:t>
            </a:r>
            <a:endParaRPr lang="en-US" sz="1100" b="1" dirty="0">
              <a:latin typeface="Sassoon Infant Std" panose="020B0503020103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0A62-14F7-F3BF-7B2E-980F96848012}"/>
              </a:ext>
            </a:extLst>
          </p:cNvPr>
          <p:cNvSpPr txBox="1"/>
          <p:nvPr/>
        </p:nvSpPr>
        <p:spPr>
          <a:xfrm>
            <a:off x="9005455" y="3283403"/>
            <a:ext cx="3186545" cy="1446550"/>
          </a:xfrm>
          <a:prstGeom prst="rect">
            <a:avLst/>
          </a:prstGeom>
          <a:solidFill>
            <a:srgbClr val="F400FF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u="sng">
                <a:latin typeface="Sassoon Infant Std" panose="020B0503020103030203" pitchFamily="34" charset="0"/>
              </a:rPr>
              <a:t>Computing</a:t>
            </a:r>
            <a:r>
              <a:rPr lang="en-US" sz="2000">
                <a:latin typeface="Sassoon Infant Std" panose="020B0503020103030203" pitchFamily="34" charset="0"/>
              </a:rPr>
              <a:t> </a:t>
            </a:r>
          </a:p>
          <a:p>
            <a:r>
              <a:rPr lang="en-US" sz="2000" b="1">
                <a:latin typeface="Sassoon Infant Std" panose="020B0503020103030203" pitchFamily="34" charset="0"/>
              </a:rPr>
              <a:t>We are animators! </a:t>
            </a:r>
          </a:p>
          <a:p>
            <a:r>
              <a:rPr lang="en-US" sz="1600">
                <a:latin typeface="Sassoon Infant Std" panose="020B0503020103030203" pitchFamily="34" charset="0"/>
              </a:rPr>
              <a:t>- </a:t>
            </a:r>
            <a:r>
              <a:rPr lang="en-US" sz="1600" err="1">
                <a:latin typeface="Sassoon Infant Std" panose="020B0503020103030203" pitchFamily="34" charset="0"/>
              </a:rPr>
              <a:t>Refamiliarising</a:t>
            </a:r>
            <a:r>
              <a:rPr lang="en-US" sz="1600">
                <a:latin typeface="Sassoon Infant Std" panose="020B0503020103030203" pitchFamily="34" charset="0"/>
              </a:rPr>
              <a:t> with Scratch to create and share a simple animation.</a:t>
            </a:r>
            <a:endParaRPr lang="en-US" sz="1100">
              <a:latin typeface="Sassoon Infant Std" panose="020B0503020103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04437-ED22-282F-BD0E-8373BC3EAC07}"/>
              </a:ext>
            </a:extLst>
          </p:cNvPr>
          <p:cNvSpPr txBox="1"/>
          <p:nvPr/>
        </p:nvSpPr>
        <p:spPr>
          <a:xfrm>
            <a:off x="9005447" y="5075259"/>
            <a:ext cx="3186545" cy="1384995"/>
          </a:xfrm>
          <a:prstGeom prst="rect">
            <a:avLst/>
          </a:prstGeom>
          <a:solidFill>
            <a:srgbClr val="0E00FF">
              <a:alpha val="1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Sassoon Infant Std" panose="020B0503020103030203" pitchFamily="34" charset="0"/>
              </a:rPr>
              <a:t>Art</a:t>
            </a:r>
          </a:p>
          <a:p>
            <a:pPr marL="342900" indent="-34290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Mark making</a:t>
            </a:r>
          </a:p>
          <a:p>
            <a:pPr marL="342900" indent="-342900">
              <a:buFontTx/>
              <a:buChar char="-"/>
            </a:pPr>
            <a:endParaRPr lang="en-US" sz="1600" dirty="0">
              <a:latin typeface="Sassoon Infant Std" panose="020B0503020103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600" dirty="0">
                <a:latin typeface="Sassoon Infant Std" panose="020B0503020103030203" pitchFamily="34" charset="0"/>
              </a:rPr>
              <a:t>Creating a Jungle Animal </a:t>
            </a:r>
            <a:r>
              <a:rPr lang="en-US" sz="1600" dirty="0" err="1">
                <a:latin typeface="Sassoon Infant Std" panose="020B0503020103030203" pitchFamily="34" charset="0"/>
              </a:rPr>
              <a:t>lin</a:t>
            </a:r>
            <a:r>
              <a:rPr lang="en-US" sz="1600" dirty="0">
                <a:latin typeface="Sassoon Infant Std" panose="020B0503020103030203" pitchFamily="34" charset="0"/>
              </a:rPr>
              <a:t> ked to our explorer topic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A4CEF-211C-C3B5-D13C-4104DB1EBA6A}"/>
              </a:ext>
            </a:extLst>
          </p:cNvPr>
          <p:cNvSpPr txBox="1"/>
          <p:nvPr/>
        </p:nvSpPr>
        <p:spPr>
          <a:xfrm>
            <a:off x="4829093" y="4537197"/>
            <a:ext cx="4026133" cy="2431435"/>
          </a:xfrm>
          <a:prstGeom prst="rect">
            <a:avLst/>
          </a:prstGeom>
          <a:solidFill>
            <a:srgbClr val="FF0003">
              <a:alpha val="1607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u="sng">
                <a:latin typeface="Sassoon Infant Std" panose="020B0503020103030203" pitchFamily="34" charset="0"/>
              </a:rPr>
              <a:t>History – Explorers</a:t>
            </a:r>
          </a:p>
          <a:p>
            <a:pPr algn="l" rtl="0" fontAlgn="base"/>
            <a:r>
              <a:rPr lang="en-GB" sz="1600" b="0" i="0" u="none" strike="noStrike">
                <a:solidFill>
                  <a:srgbClr val="000000"/>
                </a:solidFill>
                <a:effectLst/>
                <a:latin typeface="XCCW Joined PC6a" panose="03050602040000000000"/>
              </a:rPr>
              <a:t>- </a:t>
            </a:r>
            <a:r>
              <a:rPr lang="en-GB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When did Europeans start to explore?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​</a:t>
            </a:r>
          </a:p>
          <a:p>
            <a:pPr algn="l" rtl="0" fontAlgn="base"/>
            <a:r>
              <a:rPr lang="en-GB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-Why did explorers travel?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​</a:t>
            </a:r>
          </a:p>
          <a:p>
            <a:pPr algn="l" rtl="0" fontAlgn="base"/>
            <a:r>
              <a:rPr lang="en-GB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-Who was Christopher Columbus?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​</a:t>
            </a:r>
          </a:p>
          <a:p>
            <a:pPr algn="l" rtl="0" fontAlgn="base"/>
            <a:r>
              <a:rPr lang="en-GB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-Who was Sir Francis Drake?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​</a:t>
            </a:r>
          </a:p>
          <a:p>
            <a:pPr algn="l" rtl="0" fontAlgn="base"/>
            <a:r>
              <a:rPr lang="en-GB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-Who was John Cabot?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​</a:t>
            </a:r>
          </a:p>
          <a:p>
            <a:pPr algn="l" rtl="0" fontAlgn="base"/>
            <a:r>
              <a:rPr lang="en-GB" sz="1600" b="0" i="0" u="none" strike="noStrike">
                <a:solidFill>
                  <a:srgbClr val="000000"/>
                </a:solidFill>
                <a:effectLst/>
                <a:latin typeface="Sassoon Infant Std" panose="020B0503020103030203" pitchFamily="34" charset="0"/>
              </a:rPr>
              <a:t>-What was the impact of the European explorers?</a:t>
            </a:r>
            <a:endParaRPr lang="en-US" sz="1600" b="0" i="0" u="none" strike="noStrike">
              <a:solidFill>
                <a:srgbClr val="000000"/>
              </a:solidFill>
              <a:effectLst/>
              <a:latin typeface="Sassoon Infant Std" panose="020B0503020103030203" pitchFamily="34" charset="0"/>
            </a:endParaRPr>
          </a:p>
          <a:p>
            <a:endParaRPr lang="en-US" sz="2000" b="1">
              <a:latin typeface="Sassoon Infant Std" panose="020B0503020103030203" pitchFamily="34" charset="0"/>
            </a:endParaRPr>
          </a:p>
        </p:txBody>
      </p:sp>
      <p:pic>
        <p:nvPicPr>
          <p:cNvPr id="9" name="Picture 2" descr="Famous Explorers | A Guide to the Most Famous Explor...">
            <a:extLst>
              <a:ext uri="{FF2B5EF4-FFF2-40B4-BE49-F238E27FC236}">
                <a16:creationId xmlns:a16="http://schemas.microsoft.com/office/drawing/2014/main" id="{4969BB8C-C13F-2528-A688-8D9A3483A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28" y="2520527"/>
            <a:ext cx="1865810" cy="10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Explorer (Paperback)">
            <a:extLst>
              <a:ext uri="{FF2B5EF4-FFF2-40B4-BE49-F238E27FC236}">
                <a16:creationId xmlns:a16="http://schemas.microsoft.com/office/drawing/2014/main" id="{42A4CD72-4BA4-DE2E-1784-10FC1F8B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39" y="2520527"/>
            <a:ext cx="745956" cy="11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8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B435-B903-D685-E5E9-96C0B5A8D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2944" y="3640221"/>
            <a:ext cx="9144000" cy="676609"/>
          </a:xfrm>
        </p:spPr>
        <p:txBody>
          <a:bodyPr>
            <a:normAutofit/>
          </a:bodyPr>
          <a:lstStyle/>
          <a:p>
            <a:r>
              <a:rPr lang="en-US" sz="3200">
                <a:latin typeface="Sassoon Infant Std" panose="020B0503020103030203" pitchFamily="34" charset="0"/>
              </a:rPr>
              <a:t>Key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696B7-2327-7862-121F-637DF324B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4398" y="4288323"/>
            <a:ext cx="9144000" cy="368589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latin typeface="Sassoon Infant Std" panose="020B0503020103030203" pitchFamily="34" charset="0"/>
              </a:rPr>
              <a:t>Tamarins and Albatross Term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655D1-439F-294B-7F38-6E9AB18B1F73}"/>
              </a:ext>
            </a:extLst>
          </p:cNvPr>
          <p:cNvSpPr txBox="1"/>
          <p:nvPr/>
        </p:nvSpPr>
        <p:spPr>
          <a:xfrm>
            <a:off x="0" y="0"/>
            <a:ext cx="4540332" cy="2431435"/>
          </a:xfrm>
          <a:prstGeom prst="rect">
            <a:avLst/>
          </a:prstGeom>
          <a:solidFill>
            <a:srgbClr val="FF9D23">
              <a:alpha val="2117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Sassoon Infant Std" panose="020B0503020103030203" pitchFamily="34" charset="0"/>
              </a:rPr>
              <a:t>English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Chronological/non-chronological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Subordination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Preposition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Complex sentences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Conjunction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Synonym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Place, manner, time, adverbial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Fronted adverbial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B49FE-8D2E-D31B-6219-9133F3E4F205}"/>
              </a:ext>
            </a:extLst>
          </p:cNvPr>
          <p:cNvSpPr txBox="1"/>
          <p:nvPr/>
        </p:nvSpPr>
        <p:spPr>
          <a:xfrm>
            <a:off x="0" y="2575713"/>
            <a:ext cx="4540332" cy="2923877"/>
          </a:xfrm>
          <a:prstGeom prst="rect">
            <a:avLst/>
          </a:prstGeom>
          <a:solidFill>
            <a:srgbClr val="E7F4FF"/>
          </a:solidFill>
        </p:spPr>
        <p:txBody>
          <a:bodyPr wrap="square" rtlCol="0">
            <a:spAutoFit/>
          </a:bodyPr>
          <a:lstStyle/>
          <a:p>
            <a:r>
              <a:rPr lang="en-US" sz="2400" b="1" u="sng" err="1">
                <a:latin typeface="Sassoon Infant Std" panose="020B0503020103030203" pitchFamily="34" charset="0"/>
              </a:rPr>
              <a:t>Maths</a:t>
            </a:r>
            <a:endParaRPr lang="en-US" sz="2400" b="1" u="sng">
              <a:latin typeface="Sassoon Infant Std" panose="020B0503020103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Sum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Roman numeral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Addition/subtraction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Inverse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Digits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Partition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Strategy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Commutative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Reasoning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Multi-step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ED5C2-2D6E-E430-1510-09FF889EEF17}"/>
              </a:ext>
            </a:extLst>
          </p:cNvPr>
          <p:cNvSpPr txBox="1"/>
          <p:nvPr/>
        </p:nvSpPr>
        <p:spPr>
          <a:xfrm>
            <a:off x="0" y="5568540"/>
            <a:ext cx="4821382" cy="1261884"/>
          </a:xfrm>
          <a:prstGeom prst="rect">
            <a:avLst/>
          </a:prstGeom>
          <a:solidFill>
            <a:srgbClr val="E0FFE2"/>
          </a:solidFill>
        </p:spPr>
        <p:txBody>
          <a:bodyPr wrap="square" rtlCol="0">
            <a:spAutoFit/>
          </a:bodyPr>
          <a:lstStyle/>
          <a:p>
            <a:r>
              <a:rPr lang="en-US" sz="2000" b="1" u="sng">
                <a:latin typeface="Sassoon Infant Std" panose="020B0503020103030203" pitchFamily="34" charset="0"/>
              </a:rPr>
              <a:t>Learn together</a:t>
            </a:r>
          </a:p>
          <a:p>
            <a:pPr marL="285750" indent="-285750">
              <a:buFontTx/>
              <a:buChar char="-"/>
            </a:pPr>
            <a:r>
              <a:rPr lang="en-US" sz="1400">
                <a:latin typeface="Sassoon Infant Std" panose="020B0503020103030203" pitchFamily="34" charset="0"/>
              </a:rPr>
              <a:t>Respect </a:t>
            </a:r>
          </a:p>
          <a:p>
            <a:pPr marL="285750" indent="-285750">
              <a:buFontTx/>
              <a:buChar char="-"/>
            </a:pPr>
            <a:r>
              <a:rPr lang="en-US" sz="1400">
                <a:latin typeface="Sassoon Infant Std" panose="020B0503020103030203" pitchFamily="34" charset="0"/>
              </a:rPr>
              <a:t>Responsibility</a:t>
            </a:r>
          </a:p>
          <a:p>
            <a:pPr marL="285750" indent="-285750">
              <a:buFontTx/>
              <a:buChar char="-"/>
            </a:pPr>
            <a:r>
              <a:rPr lang="en-US" sz="1400">
                <a:latin typeface="Sassoon Infant Std" panose="020B0503020103030203" pitchFamily="34" charset="0"/>
              </a:rPr>
              <a:t>Friendship</a:t>
            </a:r>
          </a:p>
          <a:p>
            <a:pPr marL="285750" indent="-285750">
              <a:buFontTx/>
              <a:buChar char="-"/>
            </a:pPr>
            <a:r>
              <a:rPr lang="en-US" sz="1400">
                <a:latin typeface="Sassoon Infant Std" panose="020B0503020103030203" pitchFamily="34" charset="0"/>
              </a:rPr>
              <a:t>Resolution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9F2F0-F054-8978-6EB8-24066C66426A}"/>
              </a:ext>
            </a:extLst>
          </p:cNvPr>
          <p:cNvSpPr txBox="1"/>
          <p:nvPr/>
        </p:nvSpPr>
        <p:spPr>
          <a:xfrm>
            <a:off x="4821382" y="26008"/>
            <a:ext cx="399604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>
                <a:latin typeface="Sassoon Infant Std" panose="020B0503020103030203" pitchFamily="34" charset="0"/>
              </a:rPr>
              <a:t>Science – Forces (gravity, air resistance and water resistance)</a:t>
            </a:r>
          </a:p>
          <a:p>
            <a:r>
              <a:rPr lang="en-US" sz="2000" b="1">
                <a:latin typeface="Sassoon Infant Std" panose="020B0503020103030203" pitchFamily="34" charset="0"/>
              </a:rPr>
              <a:t>-    </a:t>
            </a:r>
            <a:r>
              <a:rPr lang="en-US" sz="1600" b="1">
                <a:latin typeface="Sassoon Infant Std" panose="020B0503020103030203" pitchFamily="34" charset="0"/>
              </a:rPr>
              <a:t>Friction</a:t>
            </a:r>
            <a:endParaRPr lang="en-US" sz="1600">
              <a:latin typeface="Sassoon Infant Std" panose="020B0503020103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600" b="1">
                <a:latin typeface="Sassoon Infant Std" panose="020B0503020103030203" pitchFamily="34" charset="0"/>
              </a:rPr>
              <a:t>Gravity</a:t>
            </a:r>
          </a:p>
          <a:p>
            <a:pPr marL="342900" indent="-342900">
              <a:buFontTx/>
              <a:buChar char="-"/>
            </a:pPr>
            <a:r>
              <a:rPr lang="en-US" sz="1600" b="1">
                <a:latin typeface="Sassoon Infant Std" panose="020B0503020103030203" pitchFamily="34" charset="0"/>
              </a:rPr>
              <a:t>Mechanisms</a:t>
            </a:r>
          </a:p>
          <a:p>
            <a:pPr marL="342900" indent="-342900">
              <a:buFontTx/>
              <a:buChar char="-"/>
            </a:pPr>
            <a:r>
              <a:rPr lang="en-US" sz="1600" b="1">
                <a:latin typeface="Sassoon Infant Std" panose="020B0503020103030203" pitchFamily="34" charset="0"/>
              </a:rPr>
              <a:t>Resistance</a:t>
            </a:r>
          </a:p>
          <a:p>
            <a:pPr marL="342900" indent="-342900">
              <a:buFontTx/>
              <a:buChar char="-"/>
            </a:pPr>
            <a:r>
              <a:rPr lang="en-US" sz="1600" b="1">
                <a:latin typeface="Sassoon Infant Std" panose="020B0503020103030203" pitchFamily="34" charset="0"/>
              </a:rPr>
              <a:t>Variables</a:t>
            </a:r>
          </a:p>
          <a:p>
            <a:pPr marL="342900" indent="-342900">
              <a:buFontTx/>
              <a:buChar char="-"/>
            </a:pPr>
            <a:r>
              <a:rPr lang="en-US" sz="1600" b="1">
                <a:latin typeface="Sassoon Infant Std" panose="020B0503020103030203" pitchFamily="34" charset="0"/>
              </a:rPr>
              <a:t>Prediction </a:t>
            </a:r>
          </a:p>
          <a:p>
            <a:pPr marL="342900" indent="-342900">
              <a:buFontTx/>
              <a:buChar char="-"/>
            </a:pPr>
            <a:endParaRPr lang="en-US" sz="2000" b="1" u="sng">
              <a:latin typeface="Sassoon Infant Std" panose="020B0503020103030203" pitchFamily="34" charset="0"/>
            </a:endParaRPr>
          </a:p>
          <a:p>
            <a:pPr marL="342900" indent="-342900">
              <a:buFontTx/>
              <a:buChar char="-"/>
            </a:pPr>
            <a:endParaRPr lang="en-US" sz="2000" b="1" u="sng">
              <a:latin typeface="Sassoon Infant Std" panose="020B0503020103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2F83E-47D4-43BB-FABD-6767473E8F08}"/>
              </a:ext>
            </a:extLst>
          </p:cNvPr>
          <p:cNvSpPr txBox="1"/>
          <p:nvPr/>
        </p:nvSpPr>
        <p:spPr>
          <a:xfrm>
            <a:off x="9005455" y="143319"/>
            <a:ext cx="3186545" cy="1692771"/>
          </a:xfrm>
          <a:prstGeom prst="rect">
            <a:avLst/>
          </a:prstGeom>
          <a:solidFill>
            <a:srgbClr val="71C0FF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Sassoon Infant Std" panose="020B0503020103030203" pitchFamily="34" charset="0"/>
              </a:rPr>
              <a:t>Music</a:t>
            </a:r>
            <a:r>
              <a:rPr lang="en-US" sz="2400">
                <a:latin typeface="Sassoon Infant Std" panose="020B05030201030302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Harmony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Melody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Tempo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Rhythm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Compose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54D99-A434-46EC-B85C-C4F710A9BF60}"/>
              </a:ext>
            </a:extLst>
          </p:cNvPr>
          <p:cNvSpPr txBox="1"/>
          <p:nvPr/>
        </p:nvSpPr>
        <p:spPr>
          <a:xfrm>
            <a:off x="9005453" y="2015991"/>
            <a:ext cx="3186545" cy="1631216"/>
          </a:xfrm>
          <a:prstGeom prst="rect">
            <a:avLst/>
          </a:prstGeom>
          <a:solidFill>
            <a:srgbClr val="F1E60B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u="sng">
                <a:latin typeface="Sassoon Infant Std" panose="020B0503020103030203" pitchFamily="34" charset="0"/>
              </a:rPr>
              <a:t>PE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Teamwork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Effort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Focus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Strategy </a:t>
            </a:r>
          </a:p>
          <a:p>
            <a:pPr marL="285750" indent="-28575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Challenge</a:t>
            </a:r>
            <a:endParaRPr lang="en-US" sz="1100">
              <a:latin typeface="Sassoon Infant Std" panose="020B0503020103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40A62-14F7-F3BF-7B2E-980F96848012}"/>
              </a:ext>
            </a:extLst>
          </p:cNvPr>
          <p:cNvSpPr txBox="1"/>
          <p:nvPr/>
        </p:nvSpPr>
        <p:spPr>
          <a:xfrm>
            <a:off x="9005453" y="3791431"/>
            <a:ext cx="3186545" cy="1477328"/>
          </a:xfrm>
          <a:prstGeom prst="rect">
            <a:avLst/>
          </a:prstGeom>
          <a:solidFill>
            <a:srgbClr val="F400FF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u="sng">
                <a:latin typeface="Sassoon Infant Std" panose="020B0503020103030203" pitchFamily="34" charset="0"/>
              </a:rPr>
              <a:t>Computing</a:t>
            </a:r>
            <a:r>
              <a:rPr lang="en-US" sz="2000">
                <a:latin typeface="Sassoon Infant Std" panose="020B0503020103030203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400">
                <a:latin typeface="Sassoon Infant Std" panose="020B0503020103030203" pitchFamily="34" charset="0"/>
              </a:rPr>
              <a:t>Programming</a:t>
            </a:r>
          </a:p>
          <a:p>
            <a:pPr marL="285750" indent="-285750">
              <a:buFontTx/>
              <a:buChar char="-"/>
            </a:pPr>
            <a:r>
              <a:rPr lang="en-US" sz="1400">
                <a:latin typeface="Sassoon Infant Std" panose="020B0503020103030203" pitchFamily="34" charset="0"/>
              </a:rPr>
              <a:t>Code </a:t>
            </a:r>
          </a:p>
          <a:p>
            <a:pPr marL="285750" indent="-285750">
              <a:buFontTx/>
              <a:buChar char="-"/>
            </a:pPr>
            <a:r>
              <a:rPr lang="en-US" sz="1400">
                <a:latin typeface="Sassoon Infant Std" panose="020B0503020103030203" pitchFamily="34" charset="0"/>
              </a:rPr>
              <a:t>Scratch </a:t>
            </a:r>
          </a:p>
          <a:p>
            <a:pPr marL="285750" indent="-285750">
              <a:buFontTx/>
              <a:buChar char="-"/>
            </a:pPr>
            <a:r>
              <a:rPr lang="en-US" sz="1400">
                <a:latin typeface="Sassoon Infant Std" panose="020B0503020103030203" pitchFamily="34" charset="0"/>
              </a:rPr>
              <a:t>Pixels </a:t>
            </a:r>
          </a:p>
          <a:p>
            <a:pPr marL="285750" indent="-285750">
              <a:buFontTx/>
              <a:buChar char="-"/>
            </a:pPr>
            <a:r>
              <a:rPr lang="en-US" sz="1400" err="1">
                <a:latin typeface="Sassoon Infant Std" panose="020B0503020103030203" pitchFamily="34" charset="0"/>
              </a:rPr>
              <a:t>Optimise</a:t>
            </a:r>
            <a:endParaRPr lang="en-US" sz="1400">
              <a:latin typeface="Sassoon Infant Std" panose="020B0503020103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04437-ED22-282F-BD0E-8373BC3EAC07}"/>
              </a:ext>
            </a:extLst>
          </p:cNvPr>
          <p:cNvSpPr txBox="1"/>
          <p:nvPr/>
        </p:nvSpPr>
        <p:spPr>
          <a:xfrm>
            <a:off x="9005455" y="5336634"/>
            <a:ext cx="3186545" cy="1384995"/>
          </a:xfrm>
          <a:prstGeom prst="rect">
            <a:avLst/>
          </a:prstGeom>
          <a:solidFill>
            <a:srgbClr val="0E00FF">
              <a:alpha val="1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u="sng">
                <a:latin typeface="Sassoon Infant Std" panose="020B0503020103030203" pitchFamily="34" charset="0"/>
              </a:rPr>
              <a:t>Art</a:t>
            </a:r>
          </a:p>
          <a:p>
            <a:pPr marL="342900" indent="-34290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Mark making</a:t>
            </a:r>
          </a:p>
          <a:p>
            <a:pPr marL="342900" indent="-34290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Pressure</a:t>
            </a:r>
          </a:p>
          <a:p>
            <a:pPr marL="342900" indent="-34290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Direction</a:t>
            </a:r>
          </a:p>
          <a:p>
            <a:pPr marL="342900" indent="-34290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Shade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A4CEF-211C-C3B5-D13C-4104DB1EBA6A}"/>
              </a:ext>
            </a:extLst>
          </p:cNvPr>
          <p:cNvSpPr txBox="1"/>
          <p:nvPr/>
        </p:nvSpPr>
        <p:spPr>
          <a:xfrm>
            <a:off x="5140035" y="4813722"/>
            <a:ext cx="3408218" cy="1877437"/>
          </a:xfrm>
          <a:prstGeom prst="rect">
            <a:avLst/>
          </a:prstGeom>
          <a:solidFill>
            <a:srgbClr val="FF0003">
              <a:alpha val="1607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u="sng">
                <a:latin typeface="Sassoon Infant Std" panose="020B0503020103030203" pitchFamily="34" charset="0"/>
              </a:rPr>
              <a:t>History </a:t>
            </a:r>
          </a:p>
          <a:p>
            <a:pPr marL="342900" indent="-34290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Chronology/era</a:t>
            </a:r>
          </a:p>
          <a:p>
            <a:pPr marL="342900" indent="-342900">
              <a:buFontTx/>
              <a:buChar char="-"/>
            </a:pPr>
            <a:r>
              <a:rPr lang="en-US" sz="1600" err="1">
                <a:latin typeface="Sassoon Infant Std" panose="020B0503020103030203" pitchFamily="34" charset="0"/>
              </a:rPr>
              <a:t>Civilisation</a:t>
            </a:r>
            <a:endParaRPr lang="en-US" sz="1600">
              <a:latin typeface="Sassoon Infant Std" panose="020B0503020103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Artefact</a:t>
            </a:r>
          </a:p>
          <a:p>
            <a:pPr marL="342900" indent="-34290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Invasion/conquest </a:t>
            </a:r>
          </a:p>
          <a:p>
            <a:pPr marL="342900" indent="-34290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Kingdom</a:t>
            </a:r>
          </a:p>
          <a:p>
            <a:pPr marL="342900" indent="-342900">
              <a:buFontTx/>
              <a:buChar char="-"/>
            </a:pPr>
            <a:r>
              <a:rPr lang="en-US" sz="1600">
                <a:latin typeface="Sassoon Infant Std" panose="020B0503020103030203" pitchFamily="34" charset="0"/>
              </a:rPr>
              <a:t>Collapse</a:t>
            </a:r>
          </a:p>
        </p:txBody>
      </p:sp>
      <p:pic>
        <p:nvPicPr>
          <p:cNvPr id="9" name="Picture 2" descr="Famous Explorers | A Guide to the Most Famous Explor...">
            <a:extLst>
              <a:ext uri="{FF2B5EF4-FFF2-40B4-BE49-F238E27FC236}">
                <a16:creationId xmlns:a16="http://schemas.microsoft.com/office/drawing/2014/main" id="{F864A68F-99DF-6166-3B12-B4C70B44E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22" y="2542833"/>
            <a:ext cx="2018373" cy="11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Explorer (Paperback)">
            <a:extLst>
              <a:ext uri="{FF2B5EF4-FFF2-40B4-BE49-F238E27FC236}">
                <a16:creationId xmlns:a16="http://schemas.microsoft.com/office/drawing/2014/main" id="{06A0DD65-8532-A956-18A4-85B57824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39" y="2520527"/>
            <a:ext cx="745956" cy="11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9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m 3 Topic Web" id="{12554D58-C012-1F42-BA80-B5A361A7AB89}" vid="{9E6E3E7B-9A1A-1A47-AE9F-45FC2549F56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513FB84FD5B46905482098FC0BB52" ma:contentTypeVersion="19" ma:contentTypeDescription="Create a new document." ma:contentTypeScope="" ma:versionID="8d6e5958ae02c1b433e5ab4417a47977">
  <xsd:schema xmlns:xsd="http://www.w3.org/2001/XMLSchema" xmlns:xs="http://www.w3.org/2001/XMLSchema" xmlns:p="http://schemas.microsoft.com/office/2006/metadata/properties" xmlns:ns2="60b8db74-e871-444f-9863-37bd1cbb2438" xmlns:ns3="859e476f-6fb8-4f94-81b5-67fb467e7b29" targetNamespace="http://schemas.microsoft.com/office/2006/metadata/properties" ma:root="true" ma:fieldsID="559c990b294a9b71df9ef9ddc024adbb" ns2:_="" ns3:_="">
    <xsd:import namespace="60b8db74-e871-444f-9863-37bd1cbb2438"/>
    <xsd:import namespace="859e476f-6fb8-4f94-81b5-67fb467e7b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8db74-e871-444f-9863-37bd1cbb2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9459ae-8277-4de3-8c6e-43e837f8a5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e476f-6fb8-4f94-81b5-67fb467e7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ecfb6c-9837-482b-8686-2a3ae99ebc30}" ma:internalName="TaxCatchAll" ma:showField="CatchAllData" ma:web="859e476f-6fb8-4f94-81b5-67fb467e7b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b8db74-e871-444f-9863-37bd1cbb2438">
      <Terms xmlns="http://schemas.microsoft.com/office/infopath/2007/PartnerControls"/>
    </lcf76f155ced4ddcb4097134ff3c332f>
    <TaxCatchAll xmlns="859e476f-6fb8-4f94-81b5-67fb467e7b29" xsi:nil="true"/>
  </documentManagement>
</p:properties>
</file>

<file path=customXml/itemProps1.xml><?xml version="1.0" encoding="utf-8"?>
<ds:datastoreItem xmlns:ds="http://schemas.openxmlformats.org/officeDocument/2006/customXml" ds:itemID="{E989AB34-9443-46AC-B063-AA8F1828F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F0AC2-8CB8-4187-AAD8-634A43A5366A}">
  <ds:schemaRefs>
    <ds:schemaRef ds:uri="60b8db74-e871-444f-9863-37bd1cbb2438"/>
    <ds:schemaRef ds:uri="859e476f-6fb8-4f94-81b5-67fb467e7b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5C6EE9-5A83-4B48-A8A8-6EC56C4383BF}">
  <ds:schemaRefs>
    <ds:schemaRef ds:uri="60b8db74-e871-444f-9863-37bd1cbb2438"/>
    <ds:schemaRef ds:uri="859e476f-6fb8-4f94-81b5-67fb467e7b2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377</Words>
  <Application>Microsoft Macintosh PowerPoint</Application>
  <PresentationFormat>Widescreen</PresentationFormat>
  <Paragraphs>112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Sassoon Infant Std</vt:lpstr>
      <vt:lpstr>XCCW Joined PC6a</vt:lpstr>
      <vt:lpstr>Office Theme</vt:lpstr>
      <vt:lpstr>Full Steam Ahead!</vt:lpstr>
      <vt:lpstr>Key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Steam Ahead!</dc:title>
  <dc:creator>Naomi Race</dc:creator>
  <cp:lastModifiedBy>Neil Sharp</cp:lastModifiedBy>
  <cp:revision>2</cp:revision>
  <dcterms:created xsi:type="dcterms:W3CDTF">2024-08-14T10:06:56Z</dcterms:created>
  <dcterms:modified xsi:type="dcterms:W3CDTF">2025-07-22T09:40:11Z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0x010100338513FB84FD5B46905482098FC0BB52</vt:lpwstr>
  </property>
  <property fmtid="{D5CDD505-2E9C-101B-9397-08002B2CF9AE}" pid="3" name="MediaServiceImageTags">
    <vt:lpwstr/>
  </property>
</Properties>
</file>